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>
        <p:scale>
          <a:sx n="50" d="100"/>
          <a:sy n="50" d="100"/>
        </p:scale>
        <p:origin x="-1974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DC64F-3767-4735-9190-ECA569F474B0}" type="datetimeFigureOut">
              <a:rPr lang="fr-FR" smtClean="0"/>
              <a:pPr/>
              <a:t>25/03/2020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7F24-E2E6-4061-853D-A9BEF8D45610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الحصة:16/03/2020</a:t>
            </a:r>
            <a:r>
              <a:rPr lang="fr-F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</a:p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الفصل</a:t>
            </a: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الرابع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المادة: الصرف</a:t>
            </a:r>
            <a:endParaRPr lang="fr-FR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الدرس</a:t>
            </a: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الإبدال</a:t>
            </a:r>
            <a:endParaRPr lang="fr-FR" sz="3600" b="1" dirty="0" smtClean="0"/>
          </a:p>
          <a:p>
            <a:pPr algn="ctr">
              <a:buNone/>
            </a:pPr>
            <a:endParaRPr lang="fr-FR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إعداد</a:t>
            </a:r>
            <a:r>
              <a:rPr lang="ar-MA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ذة مليكة مطيع</a:t>
            </a:r>
            <a:endParaRPr lang="fr-F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r" rtl="1">
              <a:buFont typeface="Wingdings" pitchFamily="2" charset="2"/>
              <a:buChar char="Ø"/>
            </a:pPr>
            <a:r>
              <a:rPr lang="ar-MA" dirty="0" smtClean="0"/>
              <a:t>أن تقع النون قبل الباء </a:t>
            </a:r>
          </a:p>
          <a:p>
            <a:pPr algn="r">
              <a:buNone/>
            </a:pPr>
            <a:r>
              <a:rPr lang="ar-MA" dirty="0" smtClean="0"/>
              <a:t>سواء أكانا في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كلمة واحدة </a:t>
            </a:r>
            <a:r>
              <a:rPr lang="ar-MA" dirty="0" smtClean="0"/>
              <a:t>نحو قول الله(إذ انبعث أشقاها)</a:t>
            </a:r>
          </a:p>
          <a:p>
            <a:pPr algn="r">
              <a:buNone/>
            </a:pPr>
            <a:r>
              <a:rPr lang="ar-MA" dirty="0" smtClean="0"/>
              <a:t>أم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في كلمتين </a:t>
            </a:r>
            <a:r>
              <a:rPr lang="ar-MA" dirty="0" smtClean="0"/>
              <a:t>نحو قول الله</a:t>
            </a:r>
            <a:r>
              <a:rPr lang="ar-MA" dirty="0">
                <a:sym typeface="Wingdings" pitchFamily="2" charset="2"/>
              </a:rPr>
              <a:t> </a:t>
            </a:r>
            <a:r>
              <a:rPr lang="ar-MA" dirty="0" smtClean="0">
                <a:sym typeface="Wingdings" pitchFamily="2" charset="2"/>
              </a:rPr>
              <a:t>(من بعثنا من مرقدنا هذا ما وعد الرحمن)</a:t>
            </a:r>
            <a:endParaRPr lang="ar-M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ar-MA" sz="4300" b="1" dirty="0" smtClean="0">
                <a:solidFill>
                  <a:srgbClr val="0070C0"/>
                </a:solidFill>
              </a:rPr>
              <a:t>الإبدال</a:t>
            </a:r>
          </a:p>
          <a:p>
            <a:pPr algn="r">
              <a:buNone/>
            </a:pPr>
            <a:r>
              <a:rPr lang="ar-MA" dirty="0" smtClean="0"/>
              <a:t>هو إزالة حرف ووضع آخر مكانه </a:t>
            </a:r>
          </a:p>
          <a:p>
            <a:pPr algn="r">
              <a:buNone/>
            </a:pPr>
            <a:r>
              <a:rPr lang="ar-MA" dirty="0" smtClean="0"/>
              <a:t>يكون الإبدال في </a:t>
            </a:r>
            <a:r>
              <a:rPr lang="ar-MA" b="1" dirty="0" smtClean="0">
                <a:solidFill>
                  <a:srgbClr val="00B0F0"/>
                </a:solidFill>
              </a:rPr>
              <a:t>الحروف الصحيحة </a:t>
            </a:r>
            <a:r>
              <a:rPr lang="ar-MA" dirty="0" smtClean="0"/>
              <a:t>بجعل أحدها مكان الآخر </a:t>
            </a:r>
            <a:r>
              <a:rPr lang="ar-MA" dirty="0" err="1" smtClean="0"/>
              <a:t>و</a:t>
            </a:r>
            <a:r>
              <a:rPr lang="ar-MA" dirty="0" smtClean="0"/>
              <a:t>   كذا يكون في </a:t>
            </a:r>
            <a:r>
              <a:rPr lang="ar-MA" b="1" dirty="0" smtClean="0">
                <a:solidFill>
                  <a:srgbClr val="00B0F0"/>
                </a:solidFill>
              </a:rPr>
              <a:t>الأحرف المعتلة </a:t>
            </a:r>
            <a:r>
              <a:rPr lang="ar-MA" dirty="0" smtClean="0"/>
              <a:t>بجعل مكان حرف العلة حرفا صحيحا.</a:t>
            </a:r>
          </a:p>
          <a:p>
            <a:pPr algn="r">
              <a:buNone/>
            </a:pPr>
            <a:r>
              <a:rPr lang="ar-MA" b="1" dirty="0" smtClean="0">
                <a:solidFill>
                  <a:srgbClr val="FF0000"/>
                </a:solidFill>
              </a:rPr>
              <a:t>أولا:الإبدال في تاء الافتعال</a:t>
            </a:r>
          </a:p>
          <a:p>
            <a:pPr algn="r">
              <a:buNone/>
            </a:pPr>
            <a:r>
              <a:rPr lang="ar-MA" dirty="0" smtClean="0"/>
              <a:t>إذا كانت فاء (افتعل) واوا أو ياء أبدلت تاء </a:t>
            </a:r>
            <a:r>
              <a:rPr lang="ar-MA" dirty="0" err="1" smtClean="0"/>
              <a:t>و</a:t>
            </a:r>
            <a:r>
              <a:rPr lang="ar-MA" dirty="0" smtClean="0"/>
              <a:t> أدغمت في تاء الافتعال نحو(</a:t>
            </a:r>
            <a:r>
              <a:rPr lang="ar-MA" b="1" dirty="0" smtClean="0">
                <a:solidFill>
                  <a:srgbClr val="00B050"/>
                </a:solidFill>
              </a:rPr>
              <a:t>اتصل- </a:t>
            </a:r>
            <a:r>
              <a:rPr lang="ar-MA" b="1" dirty="0" err="1" smtClean="0">
                <a:solidFill>
                  <a:srgbClr val="00B050"/>
                </a:solidFill>
              </a:rPr>
              <a:t>اتسر</a:t>
            </a:r>
            <a:r>
              <a:rPr lang="ar-MA" b="1" dirty="0" smtClean="0">
                <a:solidFill>
                  <a:srgbClr val="00B050"/>
                </a:solidFill>
              </a:rPr>
              <a:t>-اتقى...)</a:t>
            </a:r>
            <a:r>
              <a:rPr lang="ar-MA" dirty="0" smtClean="0"/>
              <a:t>و الأصل:(</a:t>
            </a:r>
            <a:r>
              <a:rPr lang="ar-MA" b="1" dirty="0" err="1" smtClean="0">
                <a:solidFill>
                  <a:srgbClr val="00B050"/>
                </a:solidFill>
              </a:rPr>
              <a:t>اوتصل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ايتسر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اوتقى</a:t>
            </a:r>
            <a:r>
              <a:rPr lang="ar-MA" b="1" dirty="0" smtClean="0">
                <a:solidFill>
                  <a:srgbClr val="00B050"/>
                </a:solidFill>
              </a:rPr>
              <a:t>...) </a:t>
            </a:r>
            <a:r>
              <a:rPr lang="ar-MA" dirty="0" smtClean="0"/>
              <a:t>أي إذا وقعت الواو </a:t>
            </a:r>
            <a:r>
              <a:rPr lang="ar-MA" dirty="0" err="1" smtClean="0"/>
              <a:t>او</a:t>
            </a:r>
            <a:r>
              <a:rPr lang="ar-MA" dirty="0" smtClean="0"/>
              <a:t> الياء في موضع فاء (افتعل) فإن العرب تقلبها تاء ويدغمونها في تاء الافتعال نحو (وصل) تأتي على وزن (</a:t>
            </a:r>
            <a:r>
              <a:rPr lang="ar-MA" b="1" dirty="0" smtClean="0">
                <a:solidFill>
                  <a:srgbClr val="00B050"/>
                </a:solidFill>
              </a:rPr>
              <a:t>افتعل</a:t>
            </a:r>
            <a:r>
              <a:rPr lang="ar-MA" dirty="0" smtClean="0"/>
              <a:t>) فتقول:</a:t>
            </a:r>
            <a:r>
              <a:rPr lang="ar-MA" b="1" dirty="0" err="1" smtClean="0">
                <a:solidFill>
                  <a:srgbClr val="00B050"/>
                </a:solidFill>
              </a:rPr>
              <a:t>اوتصل</a:t>
            </a:r>
            <a:r>
              <a:rPr lang="ar-MA" dirty="0" smtClean="0"/>
              <a:t> </a:t>
            </a:r>
            <a:r>
              <a:rPr lang="ar-MA" dirty="0" err="1" smtClean="0"/>
              <a:t>غيرأن</a:t>
            </a:r>
            <a:r>
              <a:rPr lang="ar-MA" dirty="0" smtClean="0"/>
              <a:t> العرب قلبت الواو تاء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>
              <a:buNone/>
            </a:pPr>
            <a:r>
              <a:rPr lang="ar-MA" dirty="0" smtClean="0"/>
              <a:t>وأدغمتها في تاء (افتعل) فقالت:</a:t>
            </a:r>
            <a:r>
              <a:rPr lang="ar-MA" b="1" dirty="0" smtClean="0">
                <a:solidFill>
                  <a:srgbClr val="00B050"/>
                </a:solidFill>
              </a:rPr>
              <a:t>اتصل- يتصل- متصل- اتصال...</a:t>
            </a:r>
            <a:r>
              <a:rPr lang="ar-MA" dirty="0" smtClean="0"/>
              <a:t>وهكذا</a:t>
            </a:r>
          </a:p>
          <a:p>
            <a:pPr algn="r">
              <a:buNone/>
            </a:pPr>
            <a:r>
              <a:rPr lang="ar-MA" b="1" dirty="0" smtClean="0">
                <a:solidFill>
                  <a:srgbClr val="C00000"/>
                </a:solidFill>
              </a:rPr>
              <a:t>ويشترط</a:t>
            </a:r>
            <a:r>
              <a:rPr lang="ar-MA" dirty="0" smtClean="0"/>
              <a:t> في ذلك أن تكون الواو </a:t>
            </a:r>
            <a:r>
              <a:rPr lang="ar-MA" dirty="0" err="1" smtClean="0"/>
              <a:t>و</a:t>
            </a:r>
            <a:r>
              <a:rPr lang="ar-MA" dirty="0" smtClean="0"/>
              <a:t> الياء أصليتين فإن كانت إحداهما غير أصلية لم تقلب تاء </a:t>
            </a:r>
            <a:r>
              <a:rPr lang="ar-MA" dirty="0" err="1" smtClean="0"/>
              <a:t>نحو</a:t>
            </a:r>
            <a:r>
              <a:rPr lang="ar-MA" b="1" dirty="0" err="1" smtClean="0">
                <a:solidFill>
                  <a:srgbClr val="00B050"/>
                </a:solidFill>
              </a:rPr>
              <a:t>ايتزر</a:t>
            </a:r>
            <a:r>
              <a:rPr lang="ar-MA" dirty="0" smtClean="0"/>
              <a:t>(لبس الإزار) فالياء هنا ليست أصلية لأنها منقلبة عن همزة </a:t>
            </a:r>
            <a:r>
              <a:rPr lang="ar-MA" dirty="0" err="1" smtClean="0"/>
              <a:t>و</a:t>
            </a:r>
            <a:r>
              <a:rPr lang="ar-MA" dirty="0" smtClean="0"/>
              <a:t> الأصل:ائتزر حيث اجتمعت فيها همزتان:الأولى متحركة والثانية ساكنة فقلبت الثانية حرف مد من جنس حركة الأولى كما عرفنا من قبل فصارت: </a:t>
            </a:r>
            <a:r>
              <a:rPr lang="ar-MA" b="1" dirty="0" err="1" smtClean="0">
                <a:solidFill>
                  <a:srgbClr val="00B050"/>
                </a:solidFill>
              </a:rPr>
              <a:t>ايتزر</a:t>
            </a:r>
            <a:r>
              <a:rPr lang="ar-MA" dirty="0" smtClean="0"/>
              <a:t> فلا تقلب ياؤها تاء بعد ذلك </a:t>
            </a:r>
            <a:r>
              <a:rPr lang="ar-MA" dirty="0" err="1" smtClean="0"/>
              <a:t>لإنها</a:t>
            </a:r>
            <a:r>
              <a:rPr lang="ar-MA" dirty="0" smtClean="0"/>
              <a:t> ليست أصلية كما رأينا.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MA" b="1" dirty="0" smtClean="0">
                <a:solidFill>
                  <a:srgbClr val="FF0000"/>
                </a:solidFill>
              </a:rPr>
              <a:t>الإبدال في تاء الافتعال </a:t>
            </a:r>
          </a:p>
          <a:p>
            <a:pPr marL="514350" indent="-514350" algn="r">
              <a:buAutoNum type="arabic1Minus"/>
            </a:pPr>
            <a:r>
              <a:rPr lang="ar-MA" dirty="0" smtClean="0">
                <a:solidFill>
                  <a:srgbClr val="C00000"/>
                </a:solidFill>
              </a:rPr>
              <a:t>  </a:t>
            </a:r>
            <a:r>
              <a:rPr lang="ar-MA" b="1" dirty="0" smtClean="0">
                <a:solidFill>
                  <a:srgbClr val="C00000"/>
                </a:solidFill>
              </a:rPr>
              <a:t>-أ- تبدل تاء الافتعال طاء إذا كانت فاء الكلمة صادا أو ضادا أو طاء </a:t>
            </a:r>
            <a:r>
              <a:rPr lang="ar-MA" b="1" dirty="0" err="1" smtClean="0">
                <a:solidFill>
                  <a:srgbClr val="C00000"/>
                </a:solidFill>
              </a:rPr>
              <a:t>او</a:t>
            </a:r>
            <a:r>
              <a:rPr lang="ar-MA" b="1" dirty="0" smtClean="0">
                <a:solidFill>
                  <a:srgbClr val="C00000"/>
                </a:solidFill>
              </a:rPr>
              <a:t> ظاء :</a:t>
            </a:r>
          </a:p>
          <a:p>
            <a:pPr marL="514350" indent="-514350" algn="r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ما فاؤه صاد:</a:t>
            </a:r>
          </a:p>
          <a:p>
            <a:pPr marL="514350" indent="-514350" algn="r" rtl="1">
              <a:buFont typeface="Wingdings" pitchFamily="2" charset="2"/>
              <a:buChar char="v"/>
            </a:pPr>
            <a:r>
              <a:rPr lang="ar-MA" dirty="0" smtClean="0"/>
              <a:t> نحو:</a:t>
            </a:r>
            <a:r>
              <a:rPr lang="ar-MA" b="1" dirty="0" smtClean="0">
                <a:solidFill>
                  <a:srgbClr val="00B050"/>
                </a:solidFill>
              </a:rPr>
              <a:t>اصطبر</a:t>
            </a:r>
            <a:r>
              <a:rPr lang="ar-MA" dirty="0" smtClean="0"/>
              <a:t> فأصله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اصتبر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dirty="0" smtClean="0"/>
              <a:t>حيث قلبت تاء الافتعال طاء لأن فاء الكلمة صاد </a:t>
            </a:r>
            <a:r>
              <a:rPr lang="ar-MA" dirty="0" err="1" smtClean="0"/>
              <a:t>و</a:t>
            </a:r>
            <a:r>
              <a:rPr lang="ar-MA" dirty="0" smtClean="0"/>
              <a:t> كذا يقال:يصطبر- مصطبر- مصطبر</a:t>
            </a:r>
          </a:p>
          <a:p>
            <a:pPr marL="514350" indent="-514350" algn="r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ما فاؤه ضاد:</a:t>
            </a:r>
          </a:p>
          <a:p>
            <a:pPr marL="514350" indent="-514350" algn="r" rtl="1">
              <a:buFont typeface="Wingdings" pitchFamily="2" charset="2"/>
              <a:buChar char="v"/>
            </a:pPr>
            <a:r>
              <a:rPr lang="ar-MA" dirty="0" smtClean="0"/>
              <a:t> نحو:</a:t>
            </a:r>
            <a:r>
              <a:rPr lang="ar-MA" b="1" dirty="0" smtClean="0">
                <a:solidFill>
                  <a:srgbClr val="00B050"/>
                </a:solidFill>
              </a:rPr>
              <a:t>اضطرب</a:t>
            </a:r>
            <a:r>
              <a:rPr lang="ar-MA" dirty="0" smtClean="0"/>
              <a:t> فأصله </a:t>
            </a:r>
            <a:r>
              <a:rPr lang="ar-MA" b="1" dirty="0" err="1" smtClean="0">
                <a:solidFill>
                  <a:srgbClr val="00B050"/>
                </a:solidFill>
              </a:rPr>
              <a:t>اضترب</a:t>
            </a:r>
            <a:r>
              <a:rPr lang="ar-MA" dirty="0" smtClean="0"/>
              <a:t> حيث قلبت تاء الافتعال طاء لأن فاء الكلمة ضاد </a:t>
            </a:r>
            <a:r>
              <a:rPr lang="ar-MA" dirty="0" err="1" smtClean="0"/>
              <a:t>و</a:t>
            </a:r>
            <a:r>
              <a:rPr lang="ar-MA" dirty="0" smtClean="0"/>
              <a:t> كذا يقال:يضطرب – مضطرب – مضطرب...</a:t>
            </a:r>
          </a:p>
          <a:p>
            <a:pPr marL="514350" indent="-514350" algn="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r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ما فاؤه طاء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 نحو:</a:t>
            </a:r>
            <a:r>
              <a:rPr lang="ar-MA" b="1" dirty="0" smtClean="0">
                <a:solidFill>
                  <a:srgbClr val="00B050"/>
                </a:solidFill>
              </a:rPr>
              <a:t>اطّرد </a:t>
            </a:r>
            <a:r>
              <a:rPr lang="ar-MA" dirty="0" smtClean="0"/>
              <a:t>فأصله </a:t>
            </a:r>
            <a:r>
              <a:rPr lang="ar-MA" b="1" dirty="0" err="1" smtClean="0">
                <a:solidFill>
                  <a:srgbClr val="00B050"/>
                </a:solidFill>
              </a:rPr>
              <a:t>اطترد</a:t>
            </a:r>
            <a:r>
              <a:rPr lang="ar-MA" dirty="0" smtClean="0"/>
              <a:t> حيث قلبت تاء الافتعال طاء لأن فاء الكلمة طاء ثم أدغمت الطاء في الطاء وكذا يقال:يطّرد- مطّرد- مطّرد...ومثله:اطّهر </a:t>
            </a:r>
            <a:r>
              <a:rPr lang="ar-MA" dirty="0" err="1" smtClean="0"/>
              <a:t>و</a:t>
            </a:r>
            <a:r>
              <a:rPr lang="ar-MA" dirty="0" smtClean="0"/>
              <a:t> اطّلب – يطّهر يطّلب- مطّهر مطّلب...</a:t>
            </a:r>
          </a:p>
          <a:p>
            <a:pPr algn="r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ما فاؤه ظاء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 نحو:</a:t>
            </a:r>
            <a:r>
              <a:rPr lang="ar-MA" b="1" dirty="0" err="1" smtClean="0">
                <a:solidFill>
                  <a:srgbClr val="00B050"/>
                </a:solidFill>
              </a:rPr>
              <a:t>اظطلم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dirty="0" smtClean="0"/>
              <a:t>فأصله:</a:t>
            </a:r>
            <a:r>
              <a:rPr lang="ar-MA" b="1" dirty="0" err="1" smtClean="0">
                <a:solidFill>
                  <a:srgbClr val="00B050"/>
                </a:solidFill>
              </a:rPr>
              <a:t>اظتلم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dirty="0" smtClean="0"/>
              <a:t>حيث قلبت تاء الافتعال طاء لأن فاء الكلمة ظاء وكذا يقال:</a:t>
            </a:r>
            <a:r>
              <a:rPr lang="ar-MA" dirty="0" err="1" smtClean="0"/>
              <a:t>يظطلم</a:t>
            </a:r>
            <a:r>
              <a:rPr lang="ar-MA" dirty="0" smtClean="0"/>
              <a:t> – </a:t>
            </a:r>
            <a:r>
              <a:rPr lang="ar-MA" dirty="0" err="1" smtClean="0"/>
              <a:t>مظطلم</a:t>
            </a:r>
            <a:r>
              <a:rPr lang="ar-MA" dirty="0" smtClean="0"/>
              <a:t>- </a:t>
            </a:r>
            <a:r>
              <a:rPr lang="ar-MA" dirty="0" err="1" smtClean="0"/>
              <a:t>مظطلم</a:t>
            </a:r>
            <a:r>
              <a:rPr lang="ar-MA" dirty="0" smtClean="0"/>
              <a:t>...</a:t>
            </a:r>
          </a:p>
          <a:p>
            <a:pPr algn="r">
              <a:buNone/>
            </a:pPr>
            <a:r>
              <a:rPr lang="ar-MA" dirty="0" smtClean="0"/>
              <a:t>ويجوز فيما فاؤه ظاء وجهان آخران: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r" rtl="1">
              <a:buFont typeface="Wingdings" pitchFamily="2" charset="2"/>
              <a:buChar char="ü"/>
            </a:pPr>
            <a:r>
              <a:rPr lang="ar-MA" dirty="0" smtClean="0"/>
              <a:t>  قلب الظاء طاء وإدغام الطاء في الطاء :</a:t>
            </a:r>
            <a:r>
              <a:rPr lang="ar-MA" b="1" dirty="0" err="1" smtClean="0">
                <a:solidFill>
                  <a:srgbClr val="00B050"/>
                </a:solidFill>
              </a:rPr>
              <a:t>اطّلم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MA" dirty="0" smtClean="0"/>
              <a:t>  قلب الطاء ظاء وإدغام الظاء في الظاء:</a:t>
            </a:r>
            <a:r>
              <a:rPr lang="ar-MA" b="1" dirty="0" smtClean="0">
                <a:solidFill>
                  <a:srgbClr val="00B050"/>
                </a:solidFill>
              </a:rPr>
              <a:t>اظّلم</a:t>
            </a:r>
            <a:r>
              <a:rPr lang="ar-MA" dirty="0" smtClean="0"/>
              <a:t> </a:t>
            </a:r>
          </a:p>
          <a:p>
            <a:pPr algn="r">
              <a:buNone/>
            </a:pPr>
            <a:r>
              <a:rPr lang="ar-MA" b="1" dirty="0" smtClean="0"/>
              <a:t>ومما تقدّم يتبين أن فيما فاؤه ظاء ثلاثة أوجه:</a:t>
            </a:r>
          </a:p>
          <a:p>
            <a:pPr algn="r">
              <a:buNone/>
            </a:pPr>
            <a:r>
              <a:rPr lang="ar-MA" b="1" dirty="0" err="1" smtClean="0">
                <a:solidFill>
                  <a:srgbClr val="00B050"/>
                </a:solidFill>
              </a:rPr>
              <a:t>اضطلم</a:t>
            </a:r>
            <a:r>
              <a:rPr lang="ar-MA" dirty="0" smtClean="0"/>
              <a:t> – </a:t>
            </a:r>
            <a:r>
              <a:rPr lang="ar-MA" dirty="0" err="1" smtClean="0"/>
              <a:t>يظطلم</a:t>
            </a:r>
            <a:r>
              <a:rPr lang="ar-MA" dirty="0" smtClean="0"/>
              <a:t>- </a:t>
            </a:r>
            <a:r>
              <a:rPr lang="ar-MA" dirty="0" err="1" smtClean="0"/>
              <a:t>اظطلم</a:t>
            </a:r>
            <a:r>
              <a:rPr lang="ar-MA" dirty="0" smtClean="0"/>
              <a:t>- </a:t>
            </a:r>
            <a:r>
              <a:rPr lang="ar-MA" dirty="0" err="1" smtClean="0"/>
              <a:t>مظطلم</a:t>
            </a:r>
            <a:r>
              <a:rPr lang="ar-MA" dirty="0" smtClean="0"/>
              <a:t>   </a:t>
            </a:r>
          </a:p>
          <a:p>
            <a:pPr algn="r">
              <a:buNone/>
            </a:pPr>
            <a:r>
              <a:rPr lang="ar-MA" b="1" dirty="0" err="1" smtClean="0">
                <a:solidFill>
                  <a:srgbClr val="00B050"/>
                </a:solidFill>
              </a:rPr>
              <a:t>اطّلم</a:t>
            </a:r>
            <a:r>
              <a:rPr lang="ar-MA" b="1" dirty="0" smtClean="0">
                <a:solidFill>
                  <a:srgbClr val="00B050"/>
                </a:solidFill>
              </a:rPr>
              <a:t>-</a:t>
            </a:r>
            <a:r>
              <a:rPr lang="ar-MA" dirty="0" smtClean="0"/>
              <a:t> </a:t>
            </a:r>
            <a:r>
              <a:rPr lang="ar-MA" dirty="0" err="1" smtClean="0"/>
              <a:t>يطّلم</a:t>
            </a:r>
            <a:r>
              <a:rPr lang="ar-MA" dirty="0" smtClean="0"/>
              <a:t>- </a:t>
            </a:r>
            <a:r>
              <a:rPr lang="ar-MA" dirty="0" err="1" smtClean="0"/>
              <a:t>اطّلم</a:t>
            </a:r>
            <a:r>
              <a:rPr lang="ar-MA" dirty="0" smtClean="0"/>
              <a:t>- </a:t>
            </a:r>
            <a:r>
              <a:rPr lang="ar-MA" dirty="0" err="1" smtClean="0"/>
              <a:t>مطّلم</a:t>
            </a:r>
            <a:endParaRPr lang="ar-MA" dirty="0"/>
          </a:p>
          <a:p>
            <a:pPr algn="r">
              <a:buNone/>
            </a:pPr>
            <a:r>
              <a:rPr lang="ar-MA" b="1" dirty="0" smtClean="0">
                <a:solidFill>
                  <a:srgbClr val="00B050"/>
                </a:solidFill>
              </a:rPr>
              <a:t>اظّلم</a:t>
            </a:r>
            <a:r>
              <a:rPr lang="ar-MA" dirty="0" smtClean="0"/>
              <a:t> – يظّلم- اظّلم- مظّلم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ar-MA" b="1" dirty="0" smtClean="0">
                <a:solidFill>
                  <a:srgbClr val="C00000"/>
                </a:solidFill>
              </a:rPr>
              <a:t> ب-تبدل تاء الافتعال دالا إذا كانت فاء الكلمة دالا أو زايا أو ذالا</a:t>
            </a:r>
          </a:p>
          <a:p>
            <a:pPr algn="r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ما فاؤه دال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نحو:</a:t>
            </a:r>
            <a:r>
              <a:rPr lang="ar-MA" b="1" dirty="0" smtClean="0">
                <a:solidFill>
                  <a:srgbClr val="00B050"/>
                </a:solidFill>
              </a:rPr>
              <a:t>ادّهن </a:t>
            </a:r>
            <a:r>
              <a:rPr lang="ar-MA" dirty="0" smtClean="0"/>
              <a:t>فأصله:</a:t>
            </a:r>
            <a:r>
              <a:rPr lang="ar-MA" b="1" dirty="0" err="1" smtClean="0">
                <a:solidFill>
                  <a:srgbClr val="00B050"/>
                </a:solidFill>
              </a:rPr>
              <a:t>ادّتهن</a:t>
            </a:r>
            <a:r>
              <a:rPr lang="ar-MA" dirty="0" smtClean="0"/>
              <a:t> حيث قلبت تاء الافتعال دالا لأن فاء الكلمة دال ثم أدغمت الدال في الدال وكذا يقال:يدّهن- </a:t>
            </a:r>
          </a:p>
          <a:p>
            <a:pPr algn="r">
              <a:buNone/>
            </a:pPr>
            <a:r>
              <a:rPr lang="ar-MA" dirty="0" smtClean="0"/>
              <a:t>مدّهن...</a:t>
            </a:r>
          </a:p>
          <a:p>
            <a:pPr algn="r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ما فاؤه زاي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نحو:</a:t>
            </a:r>
            <a:r>
              <a:rPr lang="ar-MA" b="1" dirty="0" smtClean="0">
                <a:solidFill>
                  <a:srgbClr val="00B050"/>
                </a:solidFill>
              </a:rPr>
              <a:t>ازدجر</a:t>
            </a:r>
            <a:r>
              <a:rPr lang="ar-MA" dirty="0" smtClean="0"/>
              <a:t> فأصله:</a:t>
            </a:r>
            <a:r>
              <a:rPr lang="ar-MA" b="1" dirty="0" err="1" smtClean="0">
                <a:solidFill>
                  <a:srgbClr val="00B050"/>
                </a:solidFill>
              </a:rPr>
              <a:t>ازتجر</a:t>
            </a:r>
            <a:r>
              <a:rPr lang="ar-MA" dirty="0" smtClean="0"/>
              <a:t> حيث قلبت تاء الافتعال دالا لأن فاء الكلمة زاي وكذا يقال:يزدجر- مزدجر...</a:t>
            </a:r>
          </a:p>
          <a:p>
            <a:pPr algn="r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ما فاؤه ذال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 نحو :</a:t>
            </a:r>
            <a:r>
              <a:rPr lang="ar-MA" b="1" dirty="0" err="1" smtClean="0">
                <a:solidFill>
                  <a:srgbClr val="00B050"/>
                </a:solidFill>
              </a:rPr>
              <a:t>اذدكر</a:t>
            </a:r>
            <a:r>
              <a:rPr lang="ar-MA" dirty="0" smtClean="0"/>
              <a:t> فأصله :</a:t>
            </a:r>
            <a:r>
              <a:rPr lang="ar-MA" b="1" dirty="0" err="1" smtClean="0">
                <a:solidFill>
                  <a:srgbClr val="00B050"/>
                </a:solidFill>
              </a:rPr>
              <a:t>اذتكر</a:t>
            </a:r>
            <a:r>
              <a:rPr lang="ar-MA" dirty="0" smtClean="0"/>
              <a:t> حيث قلبت تاء الافتعال دالا لأن فاء الكلمة ذال وكذا يقال:</a:t>
            </a:r>
            <a:r>
              <a:rPr lang="ar-MA" dirty="0" err="1" smtClean="0"/>
              <a:t>يذدكر</a:t>
            </a:r>
            <a:r>
              <a:rPr lang="ar-MA" dirty="0" smtClean="0"/>
              <a:t>- </a:t>
            </a:r>
            <a:r>
              <a:rPr lang="ar-MA" dirty="0" err="1" smtClean="0"/>
              <a:t>مذدكر</a:t>
            </a:r>
            <a:r>
              <a:rPr lang="ar-MA" dirty="0" smtClean="0"/>
              <a:t>- </a:t>
            </a:r>
            <a:r>
              <a:rPr lang="ar-MA" dirty="0" err="1" smtClean="0"/>
              <a:t>مذدكر</a:t>
            </a:r>
            <a:r>
              <a:rPr lang="ar-MA" dirty="0" smtClean="0"/>
              <a:t>...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r">
              <a:buNone/>
            </a:pP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ويجوز فيما فاؤه ذال وجهان آخران: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dirty="0" smtClean="0"/>
              <a:t>قلب الذال دالا وإدغام الدال في الدال:</a:t>
            </a:r>
            <a:r>
              <a:rPr lang="ar-MA" b="1" dirty="0" smtClean="0">
                <a:solidFill>
                  <a:srgbClr val="00B050"/>
                </a:solidFill>
              </a:rPr>
              <a:t>ادّكر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dirty="0" smtClean="0"/>
              <a:t>قلب الدال ذالا </a:t>
            </a:r>
            <a:r>
              <a:rPr lang="ar-MA" dirty="0" err="1" smtClean="0"/>
              <a:t>و</a:t>
            </a:r>
            <a:r>
              <a:rPr lang="ar-MA" dirty="0" smtClean="0"/>
              <a:t> إدغام الذال في الذال:</a:t>
            </a:r>
            <a:r>
              <a:rPr lang="ar-MA" b="1" dirty="0" smtClean="0">
                <a:solidFill>
                  <a:srgbClr val="00B050"/>
                </a:solidFill>
              </a:rPr>
              <a:t>اذّكر</a:t>
            </a:r>
          </a:p>
          <a:p>
            <a:pPr algn="r">
              <a:buNone/>
            </a:pP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ومما تقدّم يتبين أن فيما فاؤه ذالا ثلاثة أوجه: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dirty="0"/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اذدكر</a:t>
            </a:r>
            <a:r>
              <a:rPr lang="ar-MA" dirty="0" smtClean="0"/>
              <a:t>- </a:t>
            </a:r>
            <a:r>
              <a:rPr lang="ar-MA" dirty="0" err="1" smtClean="0"/>
              <a:t>يذدكر</a:t>
            </a:r>
            <a:r>
              <a:rPr lang="ar-MA" dirty="0" smtClean="0"/>
              <a:t>- </a:t>
            </a:r>
            <a:r>
              <a:rPr lang="ar-MA" dirty="0" err="1" smtClean="0"/>
              <a:t>اذدكر</a:t>
            </a:r>
            <a:r>
              <a:rPr lang="ar-MA" dirty="0" smtClean="0"/>
              <a:t>- </a:t>
            </a:r>
            <a:r>
              <a:rPr lang="ar-MA" dirty="0" err="1" smtClean="0"/>
              <a:t>مذدكر</a:t>
            </a:r>
            <a:endParaRPr lang="ar-MA" dirty="0"/>
          </a:p>
          <a:p>
            <a:pPr algn="r" rtl="1">
              <a:buFont typeface="Wingdings" pitchFamily="2" charset="2"/>
              <a:buChar char="Ø"/>
            </a:pPr>
            <a:r>
              <a:rPr lang="ar-MA" b="1" dirty="0" smtClean="0">
                <a:solidFill>
                  <a:srgbClr val="00B050"/>
                </a:solidFill>
              </a:rPr>
              <a:t>ادّكر</a:t>
            </a:r>
            <a:r>
              <a:rPr lang="ar-MA" dirty="0" smtClean="0"/>
              <a:t>- </a:t>
            </a:r>
            <a:r>
              <a:rPr lang="ar-MA" dirty="0" err="1" smtClean="0"/>
              <a:t>يدّكر</a:t>
            </a:r>
            <a:r>
              <a:rPr lang="ar-MA" dirty="0" smtClean="0"/>
              <a:t>- ادّكر- </a:t>
            </a:r>
            <a:r>
              <a:rPr lang="ar-MA" dirty="0" err="1" smtClean="0"/>
              <a:t>مدّكر</a:t>
            </a:r>
            <a:endParaRPr lang="ar-MA" dirty="0" smtClean="0"/>
          </a:p>
          <a:p>
            <a:pPr algn="r" rtl="1">
              <a:buFont typeface="Wingdings" pitchFamily="2" charset="2"/>
              <a:buChar char="Ø"/>
            </a:pPr>
            <a:r>
              <a:rPr lang="ar-MA" b="1" dirty="0" smtClean="0">
                <a:solidFill>
                  <a:srgbClr val="00B050"/>
                </a:solidFill>
              </a:rPr>
              <a:t>اذّكر</a:t>
            </a:r>
            <a:r>
              <a:rPr lang="ar-MA" dirty="0" smtClean="0"/>
              <a:t>- يذّكر- اذّكر- مذّكر 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r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ج-إبدال الميم من الواو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 تبدل الميم من الواو في كلمة </a:t>
            </a:r>
            <a:r>
              <a:rPr lang="ar-MA" b="1" dirty="0" smtClean="0">
                <a:solidFill>
                  <a:srgbClr val="00B050"/>
                </a:solidFill>
              </a:rPr>
              <a:t>(فم</a:t>
            </a:r>
            <a:r>
              <a:rPr lang="ar-MA" dirty="0" smtClean="0"/>
              <a:t>) فأصلها:</a:t>
            </a:r>
            <a:r>
              <a:rPr lang="ar-MA" b="1" dirty="0" smtClean="0">
                <a:solidFill>
                  <a:srgbClr val="00B050"/>
                </a:solidFill>
              </a:rPr>
              <a:t>فوه </a:t>
            </a:r>
            <a:r>
              <a:rPr lang="ar-MA" dirty="0" smtClean="0"/>
              <a:t>بدليل أنها تجمع على:</a:t>
            </a:r>
            <a:r>
              <a:rPr lang="ar-MA" b="1" dirty="0" smtClean="0">
                <a:solidFill>
                  <a:srgbClr val="00B050"/>
                </a:solidFill>
              </a:rPr>
              <a:t>أفواه </a:t>
            </a:r>
            <a:r>
              <a:rPr lang="ar-MA" dirty="0" smtClean="0"/>
              <a:t>ثم حذفت الهاء للتخفيف وأبدلت الميم من الواو فصارت فم</a:t>
            </a:r>
          </a:p>
          <a:p>
            <a:pPr algn="r">
              <a:buNone/>
            </a:pPr>
            <a:r>
              <a:rPr lang="ar-MA" dirty="0" smtClean="0"/>
              <a:t>أما إذا أضيفت كلمة (</a:t>
            </a:r>
            <a:r>
              <a:rPr lang="ar-MA" b="1" dirty="0" smtClean="0">
                <a:solidFill>
                  <a:srgbClr val="00B050"/>
                </a:solidFill>
              </a:rPr>
              <a:t>فو</a:t>
            </a:r>
            <a:r>
              <a:rPr lang="ar-MA" dirty="0" smtClean="0"/>
              <a:t>)جاز فيها وجهان:الرجوع إلى الأصل تقول:فوك رائحته طيبة </a:t>
            </a:r>
            <a:r>
              <a:rPr lang="ar-MA" dirty="0" err="1" smtClean="0"/>
              <a:t>و</a:t>
            </a:r>
            <a:r>
              <a:rPr lang="ar-MA" dirty="0" smtClean="0"/>
              <a:t> حينئذ تعرب إعراب الأسماء الستة </a:t>
            </a:r>
            <a:r>
              <a:rPr lang="ar-MA" dirty="0" err="1" smtClean="0"/>
              <a:t>و</a:t>
            </a:r>
            <a:r>
              <a:rPr lang="ar-MA" dirty="0" smtClean="0"/>
              <a:t> يجوز بقاء الميم فتقول :فمك رائحته ذكية</a:t>
            </a:r>
          </a:p>
          <a:p>
            <a:pPr algn="r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د-إبدال الميم من النون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تبدل الميم من النون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بشرطين: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dirty="0" smtClean="0"/>
              <a:t>أن تكون النون ساكنة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588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abdou</dc:creator>
  <cp:lastModifiedBy>Yassine Moutie</cp:lastModifiedBy>
  <cp:revision>12</cp:revision>
  <dcterms:created xsi:type="dcterms:W3CDTF">2019-03-25T17:40:42Z</dcterms:created>
  <dcterms:modified xsi:type="dcterms:W3CDTF">2020-03-25T19:31:03Z</dcterms:modified>
</cp:coreProperties>
</file>