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الحصة:23/03/2020</a:t>
            </a:r>
            <a:r>
              <a:rPr lang="fr-F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</a:p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الفصل</a:t>
            </a: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الرابع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المادة: الصرف</a:t>
            </a:r>
            <a:endParaRPr lang="fr-FR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الدرس: الاعلال </a:t>
            </a: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بالقلب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إعداد</a:t>
            </a:r>
            <a:r>
              <a:rPr lang="ar-MA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ذة مليكة مطيع</a:t>
            </a:r>
            <a:endParaRPr lang="fr-F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556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r" rtl="1">
              <a:buNone/>
            </a:pPr>
            <a:r>
              <a:rPr lang="ar-MA" dirty="0" smtClean="0"/>
              <a:t>وجب قلب الواو ياء مع إدغامها في الياء نحو:</a:t>
            </a:r>
            <a:r>
              <a:rPr lang="ar-MA" b="1" dirty="0" smtClean="0">
                <a:solidFill>
                  <a:srgbClr val="00B050"/>
                </a:solidFill>
              </a:rPr>
              <a:t>سيد- ميت</a:t>
            </a:r>
            <a:r>
              <a:rPr lang="ar-MA" dirty="0" smtClean="0"/>
              <a:t>..</a:t>
            </a:r>
          </a:p>
          <a:p>
            <a:pPr algn="r" rtl="1">
              <a:buNone/>
            </a:pPr>
            <a:r>
              <a:rPr lang="ar-MA" dirty="0" err="1" smtClean="0"/>
              <a:t>والاصل</a:t>
            </a:r>
            <a:r>
              <a:rPr lang="ar-MA" dirty="0" smtClean="0"/>
              <a:t>:</a:t>
            </a:r>
            <a:r>
              <a:rPr lang="ar-MA" b="1" dirty="0" smtClean="0">
                <a:solidFill>
                  <a:srgbClr val="00B050"/>
                </a:solidFill>
              </a:rPr>
              <a:t>سيود- </a:t>
            </a:r>
            <a:r>
              <a:rPr lang="ar-MA" b="1" dirty="0" err="1" smtClean="0">
                <a:solidFill>
                  <a:srgbClr val="00B050"/>
                </a:solidFill>
              </a:rPr>
              <a:t>ميوت</a:t>
            </a:r>
            <a:r>
              <a:rPr lang="ar-MA" b="1" dirty="0" smtClean="0">
                <a:solidFill>
                  <a:srgbClr val="00B050"/>
                </a:solidFill>
              </a:rPr>
              <a:t>..</a:t>
            </a:r>
            <a:r>
              <a:rPr lang="ar-MA" dirty="0" smtClean="0"/>
              <a:t>حيث اجتمعت الياء والواو في كل منهما وسبقا إحداهما بالسكون فانقلبت الواو ياء ثم أدغمت في الياء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كانت الواو عينا لفعّل جمعا صحيح اللام نحو:صيّم –نيّم</a:t>
            </a:r>
          </a:p>
          <a:p>
            <a:pPr algn="r" rtl="1">
              <a:buFontTx/>
              <a:buChar char="-"/>
            </a:pPr>
            <a:r>
              <a:rPr lang="ar-MA" dirty="0" err="1" smtClean="0"/>
              <a:t>جيّع</a:t>
            </a:r>
            <a:r>
              <a:rPr lang="ar-MA" dirty="0" smtClean="0"/>
              <a:t>..ويجوز التصحيح أيضا نحو:صوّم- نوّم- جوّع...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قلب </a:t>
            </a:r>
            <a:r>
              <a:rPr lang="ar-MA" b="1" dirty="0" err="1" smtClean="0">
                <a:solidFill>
                  <a:srgbClr val="C00000"/>
                </a:solidFill>
              </a:rPr>
              <a:t>الالف</a:t>
            </a:r>
            <a:r>
              <a:rPr lang="ar-MA" b="1" dirty="0" smtClean="0">
                <a:solidFill>
                  <a:srgbClr val="C00000"/>
                </a:solidFill>
              </a:rPr>
              <a:t> واوا</a:t>
            </a:r>
          </a:p>
          <a:p>
            <a:pPr algn="r" rtl="1">
              <a:buNone/>
            </a:pPr>
            <a:r>
              <a:rPr lang="ar-MA" dirty="0" smtClean="0"/>
              <a:t>تقلب الألف واوا </a:t>
            </a:r>
            <a:r>
              <a:rPr lang="ar-MA" dirty="0" err="1" smtClean="0"/>
              <a:t>اذا</a:t>
            </a:r>
            <a:r>
              <a:rPr lang="ar-MA" dirty="0" smtClean="0"/>
              <a:t> انضم ما قبلها نحو:</a:t>
            </a:r>
            <a:r>
              <a:rPr lang="ar-MA" b="1" dirty="0" smtClean="0">
                <a:solidFill>
                  <a:srgbClr val="00B050"/>
                </a:solidFill>
              </a:rPr>
              <a:t>قوتل- صولح- سومح- شورك</a:t>
            </a:r>
            <a:r>
              <a:rPr lang="ar-MA" dirty="0" smtClean="0"/>
              <a:t>...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بالبناء للمجهول </a:t>
            </a:r>
            <a:r>
              <a:rPr lang="ar-MA" b="1" dirty="0" smtClean="0">
                <a:solidFill>
                  <a:srgbClr val="00B050"/>
                </a:solidFill>
              </a:rPr>
              <a:t>من:صالح- سامح- شارك</a:t>
            </a:r>
            <a:r>
              <a:rPr lang="ar-MA" dirty="0" smtClean="0"/>
              <a:t>..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قلب الياء واوا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تقلب الياء واوا في مواضع متعددة منها ما يلي:أن تكون الياء ساكنة بعد ضم في غير جمع نحو:</a:t>
            </a:r>
            <a:r>
              <a:rPr lang="ar-MA" b="1" dirty="0" smtClean="0">
                <a:solidFill>
                  <a:srgbClr val="00B050"/>
                </a:solidFill>
              </a:rPr>
              <a:t>موقن- موسر</a:t>
            </a:r>
            <a:r>
              <a:rPr lang="ar-MA" dirty="0" smtClean="0"/>
              <a:t>..</a:t>
            </a:r>
          </a:p>
          <a:p>
            <a:pPr algn="r" rtl="1">
              <a:buNone/>
            </a:pPr>
            <a:r>
              <a:rPr lang="ar-MA" dirty="0" smtClean="0"/>
              <a:t>و </a:t>
            </a:r>
            <a:r>
              <a:rPr lang="ar-MA" dirty="0" err="1" smtClean="0"/>
              <a:t>الاصل</a:t>
            </a:r>
            <a:r>
              <a:rPr lang="ar-MA" dirty="0" smtClean="0"/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ميقن</a:t>
            </a:r>
            <a:r>
              <a:rPr lang="ar-MA" b="1" dirty="0" smtClean="0">
                <a:solidFill>
                  <a:srgbClr val="00B050"/>
                </a:solidFill>
              </a:rPr>
              <a:t>- ميسر </a:t>
            </a:r>
            <a:r>
              <a:rPr lang="ar-MA" dirty="0" err="1" smtClean="0"/>
              <a:t>لانهما</a:t>
            </a:r>
            <a:r>
              <a:rPr lang="ar-MA" dirty="0" smtClean="0"/>
              <a:t> من اليقين </a:t>
            </a:r>
            <a:r>
              <a:rPr lang="ar-MA" dirty="0" err="1" smtClean="0"/>
              <a:t>و</a:t>
            </a:r>
            <a:r>
              <a:rPr lang="ar-MA" dirty="0" smtClean="0"/>
              <a:t> اليسر </a:t>
            </a:r>
            <a:r>
              <a:rPr lang="ar-MA" dirty="0" err="1" smtClean="0"/>
              <a:t>و</a:t>
            </a:r>
            <a:r>
              <a:rPr lang="ar-MA" dirty="0" smtClean="0"/>
              <a:t> فعلهما:أيقن- أيسر...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err="1" smtClean="0"/>
              <a:t>ان</a:t>
            </a:r>
            <a:r>
              <a:rPr lang="ar-MA" dirty="0" smtClean="0"/>
              <a:t> تكون الياء عينا </a:t>
            </a:r>
            <a:r>
              <a:rPr lang="ar-MA" dirty="0" err="1" smtClean="0"/>
              <a:t>لفعلى</a:t>
            </a:r>
            <a:r>
              <a:rPr lang="ar-MA" dirty="0" smtClean="0"/>
              <a:t> بضم الفاء وسكون العين اسما لا صفة نحو:</a:t>
            </a:r>
            <a:r>
              <a:rPr lang="ar-MA" b="1" dirty="0" smtClean="0">
                <a:solidFill>
                  <a:srgbClr val="00B050"/>
                </a:solidFill>
              </a:rPr>
              <a:t>طوبى</a:t>
            </a:r>
            <a:r>
              <a:rPr lang="ar-MA" dirty="0" smtClean="0"/>
              <a:t>..مصدر الفعل:طاب </a:t>
            </a:r>
            <a:r>
              <a:rPr lang="ar-MA" dirty="0" err="1" smtClean="0"/>
              <a:t>و</a:t>
            </a:r>
            <a:r>
              <a:rPr lang="ar-MA" dirty="0" smtClean="0"/>
              <a:t> الأصل:</a:t>
            </a:r>
            <a:r>
              <a:rPr lang="ar-MA" b="1" dirty="0" err="1" smtClean="0">
                <a:solidFill>
                  <a:srgbClr val="00B050"/>
                </a:solidFill>
              </a:rPr>
              <a:t>طيبى</a:t>
            </a:r>
            <a:r>
              <a:rPr lang="ar-MA" dirty="0" smtClean="0"/>
              <a:t> فقلبت الياء واوا 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قلب الواو </a:t>
            </a:r>
            <a:r>
              <a:rPr lang="ar-MA" b="1" dirty="0" err="1" smtClean="0">
                <a:solidFill>
                  <a:srgbClr val="C00000"/>
                </a:solidFill>
              </a:rPr>
              <a:t>و</a:t>
            </a:r>
            <a:r>
              <a:rPr lang="ar-MA" b="1" dirty="0" smtClean="0">
                <a:solidFill>
                  <a:srgbClr val="C00000"/>
                </a:solidFill>
              </a:rPr>
              <a:t> الياء ألفا</a:t>
            </a:r>
          </a:p>
          <a:p>
            <a:pPr algn="r" rtl="1">
              <a:buNone/>
            </a:pPr>
            <a:r>
              <a:rPr lang="ar-MA" dirty="0" smtClean="0"/>
              <a:t>تقلب الواو </a:t>
            </a:r>
            <a:r>
              <a:rPr lang="ar-MA" dirty="0" err="1" smtClean="0"/>
              <a:t>و</a:t>
            </a:r>
            <a:r>
              <a:rPr lang="ar-MA" dirty="0" smtClean="0"/>
              <a:t> الياء ألفا إذا تحركتا </a:t>
            </a:r>
            <a:r>
              <a:rPr lang="ar-MA" dirty="0" err="1" smtClean="0"/>
              <a:t>و</a:t>
            </a:r>
            <a:r>
              <a:rPr lang="ar-MA" dirty="0" smtClean="0"/>
              <a:t> انفتح ما قبلهما نحو:</a:t>
            </a:r>
            <a:r>
              <a:rPr lang="ar-MA" b="1" dirty="0" smtClean="0">
                <a:solidFill>
                  <a:srgbClr val="00B050"/>
                </a:solidFill>
              </a:rPr>
              <a:t>قال- صام </a:t>
            </a:r>
            <a:r>
              <a:rPr lang="ar-MA" dirty="0" smtClean="0"/>
              <a:t>– </a:t>
            </a:r>
            <a:r>
              <a:rPr lang="ar-MA" b="1" dirty="0" smtClean="0">
                <a:solidFill>
                  <a:srgbClr val="00B050"/>
                </a:solidFill>
              </a:rPr>
              <a:t>باع..</a:t>
            </a:r>
            <a:r>
              <a:rPr lang="ar-MA" dirty="0" err="1" smtClean="0"/>
              <a:t>و</a:t>
            </a:r>
            <a:r>
              <a:rPr lang="ar-MA" dirty="0" smtClean="0"/>
              <a:t> </a:t>
            </a:r>
            <a:r>
              <a:rPr lang="ar-MA" dirty="0" err="1" smtClean="0"/>
              <a:t>الاصل</a:t>
            </a:r>
            <a:r>
              <a:rPr lang="ar-MA" dirty="0" smtClean="0"/>
              <a:t>:</a:t>
            </a:r>
            <a:r>
              <a:rPr lang="ar-MA" b="1" dirty="0" smtClean="0">
                <a:solidFill>
                  <a:srgbClr val="00B050"/>
                </a:solidFill>
              </a:rPr>
              <a:t>قول- صوم- بيع</a:t>
            </a:r>
            <a:r>
              <a:rPr lang="ar-MA" dirty="0" smtClean="0"/>
              <a:t>..حيث تحركت الياء والواو وفتح ما قبلها فقلبتا ألفا </a:t>
            </a:r>
          </a:p>
          <a:p>
            <a:pPr algn="r" rtl="1">
              <a:buFont typeface="Wingdings" pitchFamily="2" charset="2"/>
              <a:buChar char="q"/>
            </a:pPr>
            <a:endParaRPr lang="ar-MA" dirty="0" smtClean="0"/>
          </a:p>
          <a:p>
            <a:pPr algn="r" rtl="1">
              <a:buNone/>
            </a:pPr>
            <a:endParaRPr lang="ar-MA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الإعلال  بالنقل والتسكين</a:t>
            </a:r>
          </a:p>
          <a:p>
            <a:pPr algn="r" rtl="1">
              <a:buNone/>
            </a:pPr>
            <a:r>
              <a:rPr lang="ar-MA" dirty="0" smtClean="0"/>
              <a:t>هو نقل حركة حرف العلة إلى الساكن الصحيح قبله نحو:</a:t>
            </a:r>
            <a:r>
              <a:rPr lang="ar-MA" b="1" dirty="0" smtClean="0">
                <a:solidFill>
                  <a:srgbClr val="00B050"/>
                </a:solidFill>
              </a:rPr>
              <a:t>يقول- يبيع...</a:t>
            </a:r>
            <a:r>
              <a:rPr lang="ar-MA" dirty="0" smtClean="0"/>
              <a:t>وأصلهما -:</a:t>
            </a:r>
            <a:r>
              <a:rPr lang="ar-MA" b="1" dirty="0" smtClean="0">
                <a:solidFill>
                  <a:srgbClr val="00B050"/>
                </a:solidFill>
              </a:rPr>
              <a:t>يقول- يبيع</a:t>
            </a:r>
            <a:r>
              <a:rPr lang="ar-MA" dirty="0" smtClean="0"/>
              <a:t>..ولا يكون إلا في عين الكلمة</a:t>
            </a:r>
          </a:p>
          <a:p>
            <a:pPr algn="r" rtl="1">
              <a:buNone/>
            </a:pPr>
            <a:r>
              <a:rPr lang="ar-MA" dirty="0" smtClean="0"/>
              <a:t>و بعد النقل يرى إذا كان حرف العلة يجانس الحركة المنقولة فلا </a:t>
            </a:r>
            <a:r>
              <a:rPr lang="ar-MA" dirty="0" err="1" smtClean="0"/>
              <a:t>شئ</a:t>
            </a:r>
            <a:r>
              <a:rPr lang="ar-MA" dirty="0" smtClean="0"/>
              <a:t> غير نقل الحركة من الحرف المعتل كما تقدّم في </a:t>
            </a:r>
            <a:r>
              <a:rPr lang="ar-MA" b="1" dirty="0" smtClean="0">
                <a:solidFill>
                  <a:srgbClr val="00B050"/>
                </a:solidFill>
              </a:rPr>
              <a:t>مثل:يقول- يبيع</a:t>
            </a:r>
          </a:p>
          <a:p>
            <a:pPr algn="r" rtl="1">
              <a:buNone/>
            </a:pPr>
            <a:r>
              <a:rPr lang="ar-MA" dirty="0" smtClean="0"/>
              <a:t>أما إذا كان حرف العلة لا يجانس الحركة المنقولة فلا يكفي النقل وإنما يتبعه قلب حرف العلة حرفا يجانس الحركة </a:t>
            </a:r>
            <a:r>
              <a:rPr lang="ar-MA" dirty="0" err="1" smtClean="0"/>
              <a:t>المنقلولة</a:t>
            </a:r>
            <a:r>
              <a:rPr lang="ar-MA" dirty="0" smtClean="0"/>
              <a:t> نحو:يخاف- يهاب..واصلهما:يخوف- </a:t>
            </a:r>
            <a:r>
              <a:rPr lang="ar-MA" dirty="0" err="1" smtClean="0"/>
              <a:t>يهييب</a:t>
            </a:r>
            <a:r>
              <a:rPr lang="ar-MA" dirty="0" smtClean="0"/>
              <a:t>..فلما نقلت حركة العلة إلى الساكن قبله وجدنا أن الواو في يخوف لا تجانس الفتحة المنقولة فقلبت ألفا </a:t>
            </a:r>
            <a:r>
              <a:rPr lang="ar-MA" dirty="0" err="1" smtClean="0"/>
              <a:t>و</a:t>
            </a:r>
            <a:r>
              <a:rPr lang="ar-MA" dirty="0" smtClean="0"/>
              <a:t> صار الفعل يخاف </a:t>
            </a:r>
            <a:r>
              <a:rPr lang="ar-MA" dirty="0" err="1" smtClean="0"/>
              <a:t>و</a:t>
            </a:r>
            <a:r>
              <a:rPr lang="ar-MA" dirty="0" smtClean="0"/>
              <a:t> كذا الياء في </a:t>
            </a:r>
            <a:r>
              <a:rPr lang="ar-MA" dirty="0" err="1" smtClean="0"/>
              <a:t>يهيب</a:t>
            </a:r>
            <a:r>
              <a:rPr lang="ar-MA" dirty="0" smtClean="0"/>
              <a:t> لا تجانس الفتحة فقلبت ألفا وصار الفعل يهاب 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مواضع الإعلال بالنقل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الموضع </a:t>
            </a:r>
            <a:r>
              <a:rPr lang="ar-MA" b="1" dirty="0" err="1" smtClean="0">
                <a:solidFill>
                  <a:srgbClr val="C00000"/>
                </a:solidFill>
              </a:rPr>
              <a:t>الاول</a:t>
            </a:r>
            <a:endParaRPr lang="ar-MA" b="1" dirty="0" smtClean="0">
              <a:solidFill>
                <a:srgbClr val="C00000"/>
              </a:solidFill>
            </a:endParaRPr>
          </a:p>
          <a:p>
            <a:pPr algn="r" rtl="1">
              <a:buNone/>
            </a:pPr>
            <a:r>
              <a:rPr lang="ar-MA" dirty="0" smtClean="0"/>
              <a:t>الفعل الأجوف أي:المعتل العين نحو:يقول – يبيع- يعيش..و الأصل:يقول- يبيع- يعيش..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الموضع الثاني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الاسم المشبه للفعل المضارع في وزنه فقط دون زيادة </a:t>
            </a:r>
            <a:r>
              <a:rPr lang="ar-MA" dirty="0" smtClean="0"/>
              <a:t>نحو:</a:t>
            </a:r>
            <a:r>
              <a:rPr lang="ar-MA" b="1" dirty="0" smtClean="0">
                <a:solidFill>
                  <a:srgbClr val="00B050"/>
                </a:solidFill>
              </a:rPr>
              <a:t>مقام- معاش- مطار</a:t>
            </a:r>
            <a:r>
              <a:rPr lang="ar-MA" dirty="0" smtClean="0"/>
              <a:t>..والأصل:</a:t>
            </a:r>
            <a:r>
              <a:rPr lang="ar-MA" b="1" dirty="0" smtClean="0">
                <a:solidFill>
                  <a:srgbClr val="00B050"/>
                </a:solidFill>
              </a:rPr>
              <a:t>مقوم- </a:t>
            </a:r>
            <a:r>
              <a:rPr lang="ar-MA" b="1" dirty="0" err="1" smtClean="0">
                <a:solidFill>
                  <a:srgbClr val="00B050"/>
                </a:solidFill>
              </a:rPr>
              <a:t>معيش</a:t>
            </a:r>
            <a:r>
              <a:rPr lang="ar-MA" b="1" dirty="0" smtClean="0">
                <a:solidFill>
                  <a:srgbClr val="00B050"/>
                </a:solidFill>
              </a:rPr>
              <a:t>- مطير</a:t>
            </a:r>
            <a:r>
              <a:rPr lang="ar-MA" dirty="0" smtClean="0"/>
              <a:t>..حيث نقلت حركة العين إلى الساكن وقلبت العين لتجانس الحركة المنقولة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الموضع الثالث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المصدر الذي جاء على وزن </a:t>
            </a:r>
            <a:r>
              <a:rPr lang="ar-MA" b="1" dirty="0" err="1" smtClean="0">
                <a:solidFill>
                  <a:srgbClr val="7030A0"/>
                </a:solidFill>
              </a:rPr>
              <a:t>افعال</a:t>
            </a:r>
            <a:r>
              <a:rPr lang="ar-MA" b="1" dirty="0" smtClean="0">
                <a:solidFill>
                  <a:srgbClr val="7030A0"/>
                </a:solidFill>
              </a:rPr>
              <a:t> أو </a:t>
            </a:r>
            <a:r>
              <a:rPr lang="ar-MA" b="1" dirty="0" err="1" smtClean="0">
                <a:solidFill>
                  <a:srgbClr val="7030A0"/>
                </a:solidFill>
              </a:rPr>
              <a:t>استفعال</a:t>
            </a:r>
            <a:r>
              <a:rPr lang="ar-MA" b="1" dirty="0" smtClean="0">
                <a:solidFill>
                  <a:srgbClr val="7030A0"/>
                </a:solidFill>
              </a:rPr>
              <a:t> </a:t>
            </a:r>
            <a:r>
              <a:rPr lang="ar-MA" dirty="0" smtClean="0"/>
              <a:t>المعتل العين نحو:إقامة- استقامة..وهما مصدران للفعلين:أقام- استقام..</a:t>
            </a:r>
          </a:p>
          <a:p>
            <a:pPr algn="r" rtl="1">
              <a:buNone/>
            </a:pPr>
            <a:r>
              <a:rPr lang="ar-MA" dirty="0" smtClean="0"/>
              <a:t>وأصلهما:</a:t>
            </a:r>
            <a:r>
              <a:rPr lang="ar-MA" b="1" dirty="0" err="1" smtClean="0">
                <a:solidFill>
                  <a:srgbClr val="00B050"/>
                </a:solidFill>
              </a:rPr>
              <a:t>إقوام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استقوام</a:t>
            </a:r>
            <a:r>
              <a:rPr lang="ar-MA" b="1" dirty="0" smtClean="0">
                <a:solidFill>
                  <a:srgbClr val="00B050"/>
                </a:solidFill>
              </a:rPr>
              <a:t>..</a:t>
            </a:r>
            <a:r>
              <a:rPr lang="ar-MA" dirty="0" smtClean="0"/>
              <a:t>حيث نقلت حركة الواو إلى الساكن قبلها ثم قلبت الواو ألفا لتجانس الحركة فعندئذ اجتمع ألفان في كل من الكلمتين </a:t>
            </a:r>
            <a:r>
              <a:rPr lang="ar-MA" dirty="0" err="1" smtClean="0"/>
              <a:t>و</a:t>
            </a:r>
            <a:r>
              <a:rPr lang="ar-MA" dirty="0" smtClean="0"/>
              <a:t> صارتا:</a:t>
            </a:r>
            <a:r>
              <a:rPr lang="ar-MA" b="1" dirty="0" err="1" smtClean="0">
                <a:solidFill>
                  <a:srgbClr val="00B050"/>
                </a:solidFill>
              </a:rPr>
              <a:t>اقاام</a:t>
            </a:r>
            <a:r>
              <a:rPr lang="ar-MA" b="1" dirty="0" smtClean="0">
                <a:solidFill>
                  <a:srgbClr val="00B050"/>
                </a:solidFill>
              </a:rPr>
              <a:t> – </a:t>
            </a:r>
            <a:r>
              <a:rPr lang="ar-MA" b="1" dirty="0" err="1" smtClean="0">
                <a:solidFill>
                  <a:srgbClr val="00B050"/>
                </a:solidFill>
              </a:rPr>
              <a:t>استقاام</a:t>
            </a:r>
            <a:r>
              <a:rPr lang="ar-MA" dirty="0" smtClean="0"/>
              <a:t>..فيجب حذف </a:t>
            </a:r>
            <a:r>
              <a:rPr lang="ar-MA" dirty="0" err="1" smtClean="0"/>
              <a:t>احدى</a:t>
            </a:r>
            <a:r>
              <a:rPr lang="ar-MA" dirty="0" smtClean="0"/>
              <a:t> الألفين لالتقاء الساكنين ويعوض عنها بتاء في الأخر فتصير الكلمتان هكذا:إقامة- استقامة</a:t>
            </a:r>
          </a:p>
          <a:p>
            <a:pPr algn="r" rtl="1">
              <a:buNone/>
            </a:pPr>
            <a:r>
              <a:rPr lang="ar-MA" dirty="0" smtClean="0"/>
              <a:t>وقد تحذف هذه التاء عند الإضافة نحو:إقام الصلاة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الموضع الرابع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اسم المفعول من </a:t>
            </a:r>
            <a:r>
              <a:rPr lang="ar-MA" b="1" dirty="0" err="1" smtClean="0">
                <a:solidFill>
                  <a:srgbClr val="7030A0"/>
                </a:solidFill>
              </a:rPr>
              <a:t>الاجوف</a:t>
            </a:r>
            <a:r>
              <a:rPr lang="ar-MA" b="1" dirty="0" smtClean="0">
                <a:solidFill>
                  <a:srgbClr val="7030A0"/>
                </a:solidFill>
              </a:rPr>
              <a:t> الثلاثي </a:t>
            </a:r>
            <a:r>
              <a:rPr lang="ar-MA" dirty="0" smtClean="0"/>
              <a:t>سواء كان واويا </a:t>
            </a:r>
            <a:r>
              <a:rPr lang="ar-MA" dirty="0" err="1" smtClean="0"/>
              <a:t>أويائيا</a:t>
            </a:r>
            <a:endParaRPr lang="ar-MA" dirty="0" smtClean="0"/>
          </a:p>
          <a:p>
            <a:pPr algn="r" rtl="1">
              <a:buNone/>
            </a:pP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الواوي</a:t>
            </a:r>
            <a:r>
              <a:rPr lang="ar-MA" dirty="0" smtClean="0"/>
              <a:t> مثل:</a:t>
            </a:r>
            <a:r>
              <a:rPr lang="ar-MA" b="1" dirty="0" smtClean="0">
                <a:solidFill>
                  <a:srgbClr val="00B050"/>
                </a:solidFill>
              </a:rPr>
              <a:t>مقول- مصون..</a:t>
            </a:r>
            <a:r>
              <a:rPr lang="ar-MA" dirty="0" smtClean="0"/>
              <a:t>والأصل:</a:t>
            </a:r>
            <a:r>
              <a:rPr lang="ar-MA" b="1" dirty="0" err="1" smtClean="0">
                <a:solidFill>
                  <a:srgbClr val="00B050"/>
                </a:solidFill>
              </a:rPr>
              <a:t>مقوول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مصوون</a:t>
            </a:r>
            <a:r>
              <a:rPr lang="ar-MA" dirty="0" smtClean="0"/>
              <a:t>..حيث نقلت حركة الواو إلى الساكن فالتقى واوان ساكنان فحذفت </a:t>
            </a:r>
            <a:r>
              <a:rPr lang="ar-MA" dirty="0" err="1" smtClean="0"/>
              <a:t>احدى</a:t>
            </a:r>
            <a:r>
              <a:rPr lang="ar-MA" dirty="0" smtClean="0"/>
              <a:t> الواوين وليس في الواوي إلا 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نقل</a:t>
            </a:r>
            <a:r>
              <a:rPr lang="ar-MA" dirty="0" smtClean="0"/>
              <a:t> الحركة ثم 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الحذف</a:t>
            </a:r>
          </a:p>
          <a:p>
            <a:pPr algn="r" rtl="1">
              <a:buNone/>
            </a:pP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اليائي</a:t>
            </a:r>
            <a:r>
              <a:rPr lang="ar-MA" dirty="0" smtClean="0"/>
              <a:t> مثل:</a:t>
            </a:r>
            <a:r>
              <a:rPr lang="ar-MA" b="1" dirty="0" err="1" smtClean="0">
                <a:solidFill>
                  <a:srgbClr val="00B050"/>
                </a:solidFill>
              </a:rPr>
              <a:t>مبيع</a:t>
            </a:r>
            <a:r>
              <a:rPr lang="ar-MA" b="1" dirty="0" smtClean="0">
                <a:solidFill>
                  <a:srgbClr val="00B050"/>
                </a:solidFill>
              </a:rPr>
              <a:t>- مدين</a:t>
            </a:r>
            <a:r>
              <a:rPr lang="ar-MA" dirty="0" smtClean="0"/>
              <a:t>..</a:t>
            </a:r>
            <a:r>
              <a:rPr lang="ar-MA" dirty="0" err="1" smtClean="0"/>
              <a:t>والاصل</a:t>
            </a:r>
            <a:r>
              <a:rPr lang="ar-MA" dirty="0" smtClean="0"/>
              <a:t>:</a:t>
            </a:r>
            <a:r>
              <a:rPr lang="ar-MA" b="1" dirty="0" err="1" smtClean="0">
                <a:solidFill>
                  <a:srgbClr val="00B050"/>
                </a:solidFill>
              </a:rPr>
              <a:t>مبيوع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مديون</a:t>
            </a:r>
            <a:r>
              <a:rPr lang="ar-MA" dirty="0" smtClean="0"/>
              <a:t>..حيث نقلت ضمة الياء إلى الساكن ثم حذفت الواو لالتقاء الساكنين ويزاد على 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النقل </a:t>
            </a:r>
            <a:r>
              <a:rPr lang="ar-MA" dirty="0" smtClean="0"/>
              <a:t>و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الحذف</a:t>
            </a:r>
            <a:r>
              <a:rPr lang="ar-MA" dirty="0" smtClean="0"/>
              <a:t> 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قلب</a:t>
            </a:r>
            <a:r>
              <a:rPr lang="ar-MA" dirty="0" smtClean="0"/>
              <a:t> الضمة كسرة لتجانس الياء فتصير:</a:t>
            </a:r>
            <a:r>
              <a:rPr lang="ar-MA" b="1" dirty="0" err="1" smtClean="0">
                <a:solidFill>
                  <a:srgbClr val="00B050"/>
                </a:solidFill>
              </a:rPr>
              <a:t>مبيع</a:t>
            </a:r>
            <a:r>
              <a:rPr lang="ar-MA" b="1" dirty="0" smtClean="0">
                <a:solidFill>
                  <a:srgbClr val="00B050"/>
                </a:solidFill>
              </a:rPr>
              <a:t>- مدين</a:t>
            </a:r>
            <a:r>
              <a:rPr lang="ar-MA" dirty="0" smtClean="0"/>
              <a:t>..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متى يتبع الإعلال بالنقل إعلال بالقلب </a:t>
            </a:r>
          </a:p>
          <a:p>
            <a:pPr algn="r" rtl="1">
              <a:buNone/>
            </a:pPr>
            <a:r>
              <a:rPr lang="ar-MA" dirty="0" smtClean="0"/>
              <a:t>إذا كانت الحركة المنقولة مجانسة للحرف المعتل فليس غير النقل نحو:</a:t>
            </a:r>
            <a:r>
              <a:rPr lang="ar-MA" b="1" dirty="0" smtClean="0">
                <a:solidFill>
                  <a:srgbClr val="00B050"/>
                </a:solidFill>
              </a:rPr>
              <a:t>يقول- يبيع</a:t>
            </a:r>
            <a:r>
              <a:rPr lang="ar-MA" dirty="0" smtClean="0"/>
              <a:t>..</a:t>
            </a:r>
          </a:p>
          <a:p>
            <a:pPr algn="r" rtl="1">
              <a:buNone/>
            </a:pPr>
            <a:r>
              <a:rPr lang="ar-MA" dirty="0" smtClean="0"/>
              <a:t>أما إذا كانت الحركة المنقولة غير مجانسة للحرف فلابد أن يتبع</a:t>
            </a:r>
          </a:p>
          <a:p>
            <a:pPr algn="r" rtl="1">
              <a:buNone/>
            </a:pPr>
            <a:r>
              <a:rPr lang="ar-MA" dirty="0" smtClean="0"/>
              <a:t>الإعلال بالنقل إعلال بالقلب نحو:</a:t>
            </a:r>
            <a:r>
              <a:rPr lang="ar-MA" b="1" dirty="0" smtClean="0">
                <a:solidFill>
                  <a:srgbClr val="00B050"/>
                </a:solidFill>
              </a:rPr>
              <a:t>يخاف- يهاب</a:t>
            </a:r>
            <a:r>
              <a:rPr lang="ar-MA" dirty="0" smtClean="0"/>
              <a:t>..</a:t>
            </a:r>
          </a:p>
          <a:p>
            <a:pPr algn="r" rtl="1">
              <a:buNone/>
            </a:pPr>
            <a:r>
              <a:rPr lang="ar-MA" dirty="0" smtClean="0"/>
              <a:t>ويجتمع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النقل والقلب والحذف </a:t>
            </a:r>
            <a:r>
              <a:rPr lang="ar-MA" dirty="0" smtClean="0"/>
              <a:t>في مثل:</a:t>
            </a:r>
            <a:r>
              <a:rPr lang="ar-MA" b="1" dirty="0" smtClean="0">
                <a:solidFill>
                  <a:srgbClr val="00B050"/>
                </a:solidFill>
              </a:rPr>
              <a:t>إقامة- استقامة..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642918"/>
            <a:ext cx="7429552" cy="5286412"/>
          </a:xfrm>
        </p:spPr>
        <p:txBody>
          <a:bodyPr>
            <a:normAutofit lnSpcReduction="10000"/>
          </a:bodyPr>
          <a:lstStyle/>
          <a:p>
            <a:pPr rtl="1"/>
            <a:r>
              <a:rPr lang="ar-MA" sz="4000" b="1" dirty="0" smtClean="0">
                <a:solidFill>
                  <a:srgbClr val="0070C0"/>
                </a:solidFill>
              </a:rPr>
              <a:t>الإعلال</a:t>
            </a:r>
          </a:p>
          <a:p>
            <a:pPr algn="r" rtl="1"/>
            <a:r>
              <a:rPr lang="ar-MA" dirty="0" smtClean="0">
                <a:solidFill>
                  <a:schemeClr val="tx1"/>
                </a:solidFill>
              </a:rPr>
              <a:t>هو تغيير </a:t>
            </a:r>
            <a:r>
              <a:rPr lang="ar-MA" b="1" dirty="0" smtClean="0">
                <a:solidFill>
                  <a:srgbClr val="7030A0"/>
                </a:solidFill>
              </a:rPr>
              <a:t>حرف العلة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بقلبه</a:t>
            </a:r>
            <a:r>
              <a:rPr lang="ar-MA" dirty="0" smtClean="0">
                <a:solidFill>
                  <a:schemeClr val="tx1"/>
                </a:solidFill>
              </a:rPr>
              <a:t> أو</a:t>
            </a:r>
            <a:r>
              <a:rPr lang="ar-MA" b="1" dirty="0" smtClean="0">
                <a:solidFill>
                  <a:schemeClr val="tx1"/>
                </a:solidFill>
              </a:rPr>
              <a:t>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نقله</a:t>
            </a:r>
            <a:r>
              <a:rPr lang="ar-MA" b="1" dirty="0" smtClean="0">
                <a:solidFill>
                  <a:schemeClr val="tx1"/>
                </a:solidFill>
              </a:rPr>
              <a:t> </a:t>
            </a:r>
            <a:r>
              <a:rPr lang="ar-MA" dirty="0" smtClean="0">
                <a:solidFill>
                  <a:schemeClr val="tx1"/>
                </a:solidFill>
              </a:rPr>
              <a:t>أو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حذفه</a:t>
            </a:r>
          </a:p>
          <a:p>
            <a:pPr algn="r" rtl="1"/>
            <a:r>
              <a:rPr lang="ar-MA" b="1" dirty="0" smtClean="0">
                <a:solidFill>
                  <a:srgbClr val="00B0F0"/>
                </a:solidFill>
              </a:rPr>
              <a:t>الإعلال بالقلب:</a:t>
            </a:r>
          </a:p>
          <a:p>
            <a:pPr algn="r" rtl="1"/>
            <a:r>
              <a:rPr lang="ar-MA" dirty="0" smtClean="0">
                <a:solidFill>
                  <a:schemeClr val="tx1"/>
                </a:solidFill>
              </a:rPr>
              <a:t>نحو قلب الواو والياء ألفا في مثل:</a:t>
            </a:r>
            <a:r>
              <a:rPr lang="ar-MA" b="1" dirty="0" smtClean="0">
                <a:solidFill>
                  <a:srgbClr val="00B050"/>
                </a:solidFill>
              </a:rPr>
              <a:t>صام- باع </a:t>
            </a:r>
            <a:r>
              <a:rPr lang="ar-MA" dirty="0" err="1" smtClean="0">
                <a:solidFill>
                  <a:schemeClr val="tx1"/>
                </a:solidFill>
              </a:rPr>
              <a:t>و</a:t>
            </a:r>
            <a:r>
              <a:rPr lang="ar-MA" dirty="0" smtClean="0">
                <a:solidFill>
                  <a:schemeClr val="tx1"/>
                </a:solidFill>
              </a:rPr>
              <a:t> أصلهما:</a:t>
            </a:r>
            <a:r>
              <a:rPr lang="ar-MA" b="1" dirty="0" smtClean="0">
                <a:solidFill>
                  <a:srgbClr val="00B050"/>
                </a:solidFill>
              </a:rPr>
              <a:t>صوم- بيع </a:t>
            </a:r>
            <a:r>
              <a:rPr lang="ar-MA" b="1" dirty="0" smtClean="0">
                <a:solidFill>
                  <a:schemeClr val="tx1"/>
                </a:solidFill>
              </a:rPr>
              <a:t>وهما </a:t>
            </a:r>
            <a:r>
              <a:rPr lang="ar-MA" dirty="0" smtClean="0">
                <a:solidFill>
                  <a:schemeClr val="tx1"/>
                </a:solidFill>
              </a:rPr>
              <a:t>من:الصوم والبيع</a:t>
            </a:r>
          </a:p>
          <a:p>
            <a:pPr algn="r" rtl="1"/>
            <a:r>
              <a:rPr lang="ar-MA" b="1" dirty="0" smtClean="0">
                <a:solidFill>
                  <a:srgbClr val="00B0F0"/>
                </a:solidFill>
              </a:rPr>
              <a:t>والإعلال بالنقل:</a:t>
            </a:r>
          </a:p>
          <a:p>
            <a:pPr algn="r" rtl="1"/>
            <a:r>
              <a:rPr lang="ar-MA" dirty="0" smtClean="0">
                <a:solidFill>
                  <a:schemeClr val="tx1"/>
                </a:solidFill>
              </a:rPr>
              <a:t>يكون بنقل حركة حرف العلة إلى الساكن الصحيح قبله نحو:</a:t>
            </a:r>
            <a:r>
              <a:rPr lang="ar-MA" b="1" dirty="0" smtClean="0">
                <a:solidFill>
                  <a:srgbClr val="00B050"/>
                </a:solidFill>
              </a:rPr>
              <a:t>يقوم</a:t>
            </a:r>
            <a:r>
              <a:rPr lang="ar-MA" dirty="0" smtClean="0">
                <a:solidFill>
                  <a:schemeClr val="tx1"/>
                </a:solidFill>
              </a:rPr>
              <a:t> حيث تحرك فيه </a:t>
            </a:r>
            <a:r>
              <a:rPr lang="ar-MA" dirty="0" err="1" smtClean="0">
                <a:solidFill>
                  <a:schemeClr val="tx1"/>
                </a:solidFill>
              </a:rPr>
              <a:t>و</a:t>
            </a:r>
            <a:r>
              <a:rPr lang="ar-MA" dirty="0" smtClean="0">
                <a:solidFill>
                  <a:schemeClr val="tx1"/>
                </a:solidFill>
              </a:rPr>
              <a:t> قبله حرف صحيح ساكن فنقلت حركة حرف العلة إلى الساكن الصحيح قبله وسكن حرف العلة فصار الفعل هكذا</a:t>
            </a:r>
            <a:r>
              <a:rPr lang="ar-MA" b="1" dirty="0" smtClean="0">
                <a:solidFill>
                  <a:srgbClr val="00B050"/>
                </a:solidFill>
              </a:rPr>
              <a:t>:يقوم</a:t>
            </a:r>
          </a:p>
          <a:p>
            <a:pPr algn="r" rtl="1"/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والإعلال بالحذف</a:t>
            </a:r>
          </a:p>
          <a:p>
            <a:pPr algn="r" rtl="1">
              <a:buNone/>
            </a:pPr>
            <a:r>
              <a:rPr lang="ar-MA" dirty="0" smtClean="0"/>
              <a:t>نحو حذف الواو من الفعل:</a:t>
            </a:r>
            <a:r>
              <a:rPr lang="ar-MA" b="1" dirty="0" smtClean="0">
                <a:solidFill>
                  <a:srgbClr val="00B050"/>
                </a:solidFill>
              </a:rPr>
              <a:t>وصف- وزن</a:t>
            </a:r>
            <a:r>
              <a:rPr lang="ar-MA" dirty="0" smtClean="0"/>
              <a:t>...من </a:t>
            </a:r>
            <a:r>
              <a:rPr lang="ar-MA" b="1" dirty="0" smtClean="0">
                <a:solidFill>
                  <a:srgbClr val="00B050"/>
                </a:solidFill>
              </a:rPr>
              <a:t>يصف صف صفة- يزن زن زنة </a:t>
            </a:r>
            <a:r>
              <a:rPr lang="ar-MA" dirty="0" smtClean="0"/>
              <a:t>أي من المضارع والأمر والمصدر وغير ذلك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الإعلال بالقلب</a:t>
            </a:r>
          </a:p>
          <a:p>
            <a:pPr algn="r" rtl="1">
              <a:buNone/>
            </a:pPr>
            <a:r>
              <a:rPr lang="ar-MA" dirty="0" smtClean="0"/>
              <a:t>و يختص هذا النوع من الإعلال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بالهمزة </a:t>
            </a:r>
            <a:r>
              <a:rPr lang="ar-MA" b="1" dirty="0" err="1" smtClean="0">
                <a:solidFill>
                  <a:schemeClr val="accent6">
                    <a:lumMod val="75000"/>
                  </a:schemeClr>
                </a:solidFill>
              </a:rPr>
              <a:t>و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 حروف العلة </a:t>
            </a:r>
            <a:r>
              <a:rPr lang="ar-MA" dirty="0" smtClean="0"/>
              <a:t>وذلك على التفصيل التالي: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FF0000"/>
                </a:solidFill>
              </a:rPr>
              <a:t>الإعلال بالهمزة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قلب الواو والياء همزة:</a:t>
            </a:r>
            <a:endParaRPr lang="fr-FR" b="1" dirty="0" smtClean="0">
              <a:solidFill>
                <a:srgbClr val="7030A0"/>
              </a:solidFill>
            </a:endParaRPr>
          </a:p>
          <a:p>
            <a:pPr algn="r" rtl="1">
              <a:buNone/>
            </a:pPr>
            <a:r>
              <a:rPr lang="ar-MA" dirty="0" smtClean="0"/>
              <a:t>تبدل الهمزة من الواو </a:t>
            </a:r>
            <a:r>
              <a:rPr lang="ar-MA" dirty="0" err="1" smtClean="0"/>
              <a:t>و</a:t>
            </a:r>
            <a:r>
              <a:rPr lang="ar-MA" dirty="0" smtClean="0"/>
              <a:t> الياء في خمس مسائل: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المسألة </a:t>
            </a:r>
            <a:r>
              <a:rPr lang="ar-MA" b="1" dirty="0" err="1" smtClean="0">
                <a:solidFill>
                  <a:srgbClr val="C00000"/>
                </a:solidFill>
              </a:rPr>
              <a:t>الاولى</a:t>
            </a:r>
            <a:endParaRPr lang="ar-MA" b="1" dirty="0" smtClean="0">
              <a:solidFill>
                <a:srgbClr val="C00000"/>
              </a:solidFill>
            </a:endParaRPr>
          </a:p>
          <a:p>
            <a:pPr algn="r" rtl="1">
              <a:buNone/>
            </a:pPr>
            <a:r>
              <a:rPr lang="ar-MA" dirty="0" smtClean="0"/>
              <a:t>وهي أن تتطرف الواو والياء بعد ألف زائدة نحو:كساء- سماء- دعاء- بناء- فناء... والأصل:</a:t>
            </a:r>
            <a:r>
              <a:rPr lang="ar-MA" dirty="0" err="1" smtClean="0"/>
              <a:t>سماو</a:t>
            </a:r>
            <a:r>
              <a:rPr lang="ar-MA" dirty="0" smtClean="0"/>
              <a:t>- </a:t>
            </a:r>
            <a:r>
              <a:rPr lang="ar-MA" dirty="0" err="1" smtClean="0"/>
              <a:t>دعاو</a:t>
            </a:r>
            <a:r>
              <a:rPr lang="ar-MA" dirty="0" smtClean="0"/>
              <a:t>- بناي- فناي...</a:t>
            </a:r>
          </a:p>
          <a:p>
            <a:pPr algn="r" rtl="1">
              <a:buNone/>
            </a:pPr>
            <a:r>
              <a:rPr lang="ar-MA" dirty="0" smtClean="0"/>
              <a:t>حيث تطرفت كل من الواو </a:t>
            </a:r>
            <a:r>
              <a:rPr lang="ar-MA" dirty="0" err="1" smtClean="0"/>
              <a:t>و</a:t>
            </a:r>
            <a:r>
              <a:rPr lang="ar-MA" dirty="0" smtClean="0"/>
              <a:t> الياء بعد ألف فقلبت همزة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المسألة الثانية </a:t>
            </a:r>
          </a:p>
          <a:p>
            <a:pPr algn="r" rtl="1">
              <a:buNone/>
            </a:pPr>
            <a:r>
              <a:rPr lang="ar-MA" dirty="0" smtClean="0"/>
              <a:t>وهي أن تقع الواو والياء عينا لاسم فاعل أعلت في فعله نحو:</a:t>
            </a:r>
            <a:r>
              <a:rPr lang="ar-MA" b="1" dirty="0" smtClean="0">
                <a:solidFill>
                  <a:srgbClr val="00B050"/>
                </a:solidFill>
              </a:rPr>
              <a:t>صائم – بائع...</a:t>
            </a:r>
            <a:r>
              <a:rPr lang="ar-MA" dirty="0" smtClean="0"/>
              <a:t>و الأصل:</a:t>
            </a:r>
            <a:r>
              <a:rPr lang="ar-MA" b="1" dirty="0" err="1" smtClean="0">
                <a:solidFill>
                  <a:srgbClr val="00B050"/>
                </a:solidFill>
              </a:rPr>
              <a:t>صاوم</a:t>
            </a:r>
            <a:r>
              <a:rPr lang="ar-MA" b="1" dirty="0" smtClean="0">
                <a:solidFill>
                  <a:srgbClr val="00B050"/>
                </a:solidFill>
              </a:rPr>
              <a:t>- بايع</a:t>
            </a:r>
            <a:r>
              <a:rPr lang="ar-MA" dirty="0" smtClean="0"/>
              <a:t>...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المسألة الثالثة</a:t>
            </a:r>
          </a:p>
          <a:p>
            <a:pPr algn="r" rtl="1">
              <a:buNone/>
            </a:pPr>
            <a:r>
              <a:rPr lang="ar-MA" dirty="0" smtClean="0"/>
              <a:t>وهي أن تقع الواو والياء بعد ألف مفاعل وقد كانت مدة زائدة في المفرد  نحو:عجوز </a:t>
            </a:r>
            <a:r>
              <a:rPr lang="ar-MA" b="1" dirty="0" smtClean="0">
                <a:solidFill>
                  <a:srgbClr val="00B050"/>
                </a:solidFill>
              </a:rPr>
              <a:t>عجائز</a:t>
            </a:r>
            <a:r>
              <a:rPr lang="ar-MA" dirty="0" smtClean="0"/>
              <a:t> من:</a:t>
            </a:r>
            <a:r>
              <a:rPr lang="ar-MA" b="1" dirty="0" err="1" smtClean="0">
                <a:solidFill>
                  <a:srgbClr val="00B050"/>
                </a:solidFill>
              </a:rPr>
              <a:t>عجاوز</a:t>
            </a:r>
            <a:r>
              <a:rPr lang="ar-MA" dirty="0" smtClean="0"/>
              <a:t>- كتيبة </a:t>
            </a:r>
            <a:r>
              <a:rPr lang="ar-MA" b="1" dirty="0" smtClean="0">
                <a:solidFill>
                  <a:srgbClr val="00B050"/>
                </a:solidFill>
              </a:rPr>
              <a:t>كتائب</a:t>
            </a:r>
            <a:r>
              <a:rPr lang="ar-MA" dirty="0" smtClean="0"/>
              <a:t> من: </a:t>
            </a:r>
            <a:r>
              <a:rPr lang="ar-MA" b="1" dirty="0" err="1" smtClean="0">
                <a:solidFill>
                  <a:srgbClr val="00B050"/>
                </a:solidFill>
              </a:rPr>
              <a:t>كتايب</a:t>
            </a:r>
            <a:r>
              <a:rPr lang="ar-MA" dirty="0" smtClean="0"/>
              <a:t> – صحيفة </a:t>
            </a:r>
            <a:r>
              <a:rPr lang="ar-MA" b="1" dirty="0" smtClean="0">
                <a:solidFill>
                  <a:srgbClr val="00B050"/>
                </a:solidFill>
              </a:rPr>
              <a:t>صحائف</a:t>
            </a:r>
            <a:r>
              <a:rPr lang="ar-MA" dirty="0" smtClean="0"/>
              <a:t> من:</a:t>
            </a:r>
            <a:r>
              <a:rPr lang="ar-MA" b="1" dirty="0" err="1" smtClean="0">
                <a:solidFill>
                  <a:srgbClr val="00B050"/>
                </a:solidFill>
              </a:rPr>
              <a:t>صحايف</a:t>
            </a:r>
            <a:r>
              <a:rPr lang="ar-MA" dirty="0" smtClean="0"/>
              <a:t> 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المسألة الرابعة</a:t>
            </a:r>
          </a:p>
          <a:p>
            <a:pPr algn="r" rtl="1">
              <a:buNone/>
            </a:pPr>
            <a:r>
              <a:rPr lang="ar-MA" dirty="0" smtClean="0"/>
              <a:t>وهي أن تقع الواو أو الياء ثاني حرفين لينين بينهما ألف مفاعل سواء كان اللينان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واوين</a:t>
            </a:r>
            <a:r>
              <a:rPr lang="ar-MA" dirty="0" smtClean="0"/>
              <a:t> نحو:أوّل- </a:t>
            </a:r>
            <a:r>
              <a:rPr lang="ar-MA" b="1" dirty="0" smtClean="0">
                <a:solidFill>
                  <a:srgbClr val="00B050"/>
                </a:solidFill>
              </a:rPr>
              <a:t>أوائل</a:t>
            </a:r>
            <a:r>
              <a:rPr lang="ar-MA" dirty="0" smtClean="0"/>
              <a:t> </a:t>
            </a:r>
            <a:r>
              <a:rPr lang="ar-MA" dirty="0" err="1" smtClean="0"/>
              <a:t>و</a:t>
            </a:r>
            <a:r>
              <a:rPr lang="ar-MA" dirty="0" smtClean="0"/>
              <a:t> أصلهما:</a:t>
            </a:r>
            <a:r>
              <a:rPr lang="ar-MA" b="1" dirty="0" err="1" smtClean="0">
                <a:solidFill>
                  <a:srgbClr val="00B050"/>
                </a:solidFill>
              </a:rPr>
              <a:t>أواول</a:t>
            </a:r>
            <a:r>
              <a:rPr lang="ar-MA" dirty="0" smtClean="0"/>
              <a:t>..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r" rtl="1">
              <a:buNone/>
            </a:pPr>
            <a:r>
              <a:rPr lang="ar-MA" dirty="0" smtClean="0"/>
              <a:t>وسواء كان اللينان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ياءين</a:t>
            </a:r>
            <a:r>
              <a:rPr lang="ar-MA" dirty="0" smtClean="0"/>
              <a:t> نحو:نيّف- </a:t>
            </a:r>
            <a:r>
              <a:rPr lang="ar-MA" b="1" dirty="0" err="1" smtClean="0">
                <a:solidFill>
                  <a:srgbClr val="00B050"/>
                </a:solidFill>
              </a:rPr>
              <a:t>نيائف</a:t>
            </a:r>
            <a:r>
              <a:rPr lang="ar-MA" dirty="0" smtClean="0"/>
              <a:t> و أصلهما:</a:t>
            </a:r>
            <a:r>
              <a:rPr lang="ar-MA" b="1" dirty="0" err="1" smtClean="0">
                <a:solidFill>
                  <a:srgbClr val="00B050"/>
                </a:solidFill>
              </a:rPr>
              <a:t>نيايف</a:t>
            </a:r>
            <a:r>
              <a:rPr lang="ar-MA" dirty="0" smtClean="0"/>
              <a:t> ...</a:t>
            </a:r>
          </a:p>
          <a:p>
            <a:pPr algn="r" rtl="1">
              <a:buNone/>
            </a:pPr>
            <a:r>
              <a:rPr lang="ar-MA" dirty="0" smtClean="0"/>
              <a:t>وسواء كان اللينان </a:t>
            </a:r>
            <a:r>
              <a:rPr lang="ar-MA" dirty="0" err="1" smtClean="0"/>
              <a:t>مخلتفين</a:t>
            </a:r>
            <a:r>
              <a:rPr lang="ar-MA" dirty="0" smtClean="0"/>
              <a:t> نحو سيّد- </a:t>
            </a:r>
            <a:r>
              <a:rPr lang="ar-MA" b="1" dirty="0" err="1" smtClean="0">
                <a:solidFill>
                  <a:srgbClr val="00B050"/>
                </a:solidFill>
              </a:rPr>
              <a:t>سيائد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dirty="0" smtClean="0"/>
              <a:t>وأصلهما:</a:t>
            </a:r>
            <a:r>
              <a:rPr lang="ar-MA" b="1" dirty="0" err="1" smtClean="0">
                <a:solidFill>
                  <a:srgbClr val="00B050"/>
                </a:solidFill>
              </a:rPr>
              <a:t>سياود</a:t>
            </a:r>
            <a:r>
              <a:rPr lang="ar-MA" b="1" dirty="0" smtClean="0">
                <a:solidFill>
                  <a:srgbClr val="00B050"/>
                </a:solidFill>
              </a:rPr>
              <a:t>...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المسألة الخامسة</a:t>
            </a:r>
          </a:p>
          <a:p>
            <a:pPr algn="r" rtl="1">
              <a:buNone/>
            </a:pPr>
            <a:r>
              <a:rPr lang="ar-MA" dirty="0" smtClean="0"/>
              <a:t>وهي تخص حرف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الواو وحده </a:t>
            </a:r>
            <a:r>
              <a:rPr lang="ar-MA" dirty="0" smtClean="0"/>
              <a:t>بقلبه همزة وذلك إذا اجتمعت واوان:الأولى متصدرة والثانية متحركة </a:t>
            </a:r>
            <a:r>
              <a:rPr lang="ar-MA" dirty="0" err="1" smtClean="0"/>
              <a:t>أوساكنة</a:t>
            </a:r>
            <a:r>
              <a:rPr lang="ar-MA" dirty="0" smtClean="0"/>
              <a:t> متأصلة في الواوية فعندئذ تبدل الواو الأولى همزة 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dirty="0" smtClean="0"/>
              <a:t>ما تكون فيه الثانية متحركة نحو:</a:t>
            </a:r>
            <a:r>
              <a:rPr lang="ar-MA" b="1" dirty="0" smtClean="0">
                <a:solidFill>
                  <a:srgbClr val="00B050"/>
                </a:solidFill>
              </a:rPr>
              <a:t>أواصل</a:t>
            </a:r>
            <a:r>
              <a:rPr lang="ar-MA" dirty="0" smtClean="0"/>
              <a:t>-</a:t>
            </a:r>
            <a:r>
              <a:rPr lang="ar-MA" b="1" dirty="0" smtClean="0">
                <a:solidFill>
                  <a:srgbClr val="00B050"/>
                </a:solidFill>
              </a:rPr>
              <a:t>أواق</a:t>
            </a:r>
            <a:r>
              <a:rPr lang="ar-MA" dirty="0" smtClean="0"/>
              <a:t>...جمع:واصلة – واقية..حيث تصدرت</a:t>
            </a:r>
            <a:r>
              <a:rPr lang="fr-FR" dirty="0" smtClean="0"/>
              <a:t> </a:t>
            </a:r>
            <a:r>
              <a:rPr lang="ar-MA" dirty="0" smtClean="0"/>
              <a:t>واوان وكانت الثانية متحركة فقلبت الأولى همزة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dirty="0" smtClean="0"/>
              <a:t>ما تكون فيه الثانية ساكنة متأصلة في الواوية نحو</a:t>
            </a:r>
            <a:r>
              <a:rPr lang="ar-MA" b="1" dirty="0" smtClean="0">
                <a:solidFill>
                  <a:srgbClr val="00B050"/>
                </a:solidFill>
              </a:rPr>
              <a:t>:أولى</a:t>
            </a:r>
            <a:r>
              <a:rPr lang="ar-MA" dirty="0" smtClean="0"/>
              <a:t>...</a:t>
            </a:r>
            <a:r>
              <a:rPr lang="fr-FR" dirty="0" smtClean="0"/>
              <a:t>  </a:t>
            </a:r>
            <a:endParaRPr lang="ar-MA" dirty="0" smtClean="0"/>
          </a:p>
          <a:p>
            <a:pPr algn="r" rtl="1">
              <a:buFont typeface="Wingdings" pitchFamily="2" charset="2"/>
              <a:buChar char="ü"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MA" dirty="0" smtClean="0"/>
              <a:t>مؤنث:</a:t>
            </a:r>
            <a:r>
              <a:rPr lang="ar-MA" b="1" dirty="0" smtClean="0">
                <a:solidFill>
                  <a:srgbClr val="00B050"/>
                </a:solidFill>
              </a:rPr>
              <a:t>أوّل</a:t>
            </a:r>
            <a:r>
              <a:rPr lang="ar-MA" dirty="0" smtClean="0"/>
              <a:t>...فأصلها:</a:t>
            </a:r>
            <a:r>
              <a:rPr lang="ar-MA" b="1" dirty="0" smtClean="0">
                <a:solidFill>
                  <a:srgbClr val="00B050"/>
                </a:solidFill>
              </a:rPr>
              <a:t>وولى</a:t>
            </a:r>
            <a:r>
              <a:rPr lang="ar-MA" dirty="0" smtClean="0"/>
              <a:t>..حيث تصدرت واوان وكانت الثانية ساكنة متأصلة في الواوية فقلبت الأولى همزة.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الإعلال في حروف العلة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قلب الألف ياء: </a:t>
            </a:r>
          </a:p>
          <a:p>
            <a:pPr algn="r" rtl="1">
              <a:buNone/>
            </a:pPr>
            <a:r>
              <a:rPr lang="ar-MA" dirty="0" smtClean="0"/>
              <a:t>تقلب الألف ياء في موضعين:</a:t>
            </a:r>
          </a:p>
          <a:p>
            <a:pPr algn="r" rtl="1">
              <a:buFont typeface="Wingdings" pitchFamily="2" charset="2"/>
              <a:buChar char="§"/>
            </a:pPr>
            <a:r>
              <a:rPr lang="ar-MA" dirty="0" smtClean="0"/>
              <a:t>إذا كسر ما قبل الألف كما في </a:t>
            </a:r>
            <a:r>
              <a:rPr lang="ar-MA" b="1" dirty="0" smtClean="0">
                <a:solidFill>
                  <a:srgbClr val="00B050"/>
                </a:solidFill>
              </a:rPr>
              <a:t>جمع:مصباح – مفتاح- منشار...</a:t>
            </a:r>
            <a:endParaRPr lang="fr-F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MA" dirty="0" smtClean="0"/>
              <a:t>تقول:</a:t>
            </a:r>
            <a:r>
              <a:rPr lang="ar-MA" b="1" dirty="0" smtClean="0">
                <a:solidFill>
                  <a:srgbClr val="00B050"/>
                </a:solidFill>
              </a:rPr>
              <a:t>مصابيح- مفاتيح- مناشير</a:t>
            </a:r>
            <a:r>
              <a:rPr lang="ar-MA" dirty="0" smtClean="0"/>
              <a:t>...حيث تقلب الألف ياء لانكسار الحرف الذي قبلها بسبب صيغة الجمع وكذا تصغيرها تقول:</a:t>
            </a:r>
          </a:p>
          <a:p>
            <a:pPr algn="r" rtl="1">
              <a:buNone/>
            </a:pPr>
            <a:r>
              <a:rPr lang="ar-MA" b="1" dirty="0" err="1" smtClean="0">
                <a:solidFill>
                  <a:srgbClr val="00B050"/>
                </a:solidFill>
              </a:rPr>
              <a:t>مصيبيح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مفيتيح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منيشير</a:t>
            </a:r>
            <a:r>
              <a:rPr lang="ar-MA" dirty="0" smtClean="0"/>
              <a:t>...وهكذا</a:t>
            </a:r>
          </a:p>
          <a:p>
            <a:pPr algn="r" rtl="1">
              <a:buFont typeface="Wingdings" pitchFamily="2" charset="2"/>
              <a:buChar char="§"/>
            </a:pPr>
            <a:r>
              <a:rPr lang="ar-MA" dirty="0" smtClean="0"/>
              <a:t>إذا وقع قبل الألف ياء التصغير فتقول:</a:t>
            </a:r>
            <a:r>
              <a:rPr lang="ar-MA" b="1" dirty="0" err="1" smtClean="0">
                <a:solidFill>
                  <a:srgbClr val="00B050"/>
                </a:solidFill>
              </a:rPr>
              <a:t>غليم</a:t>
            </a:r>
            <a:r>
              <a:rPr lang="ar-MA" b="1" dirty="0" smtClean="0">
                <a:solidFill>
                  <a:srgbClr val="00B050"/>
                </a:solidFill>
              </a:rPr>
              <a:t> – كتيب- </a:t>
            </a:r>
            <a:r>
              <a:rPr lang="ar-MA" b="1" dirty="0" err="1" smtClean="0">
                <a:solidFill>
                  <a:srgbClr val="00B050"/>
                </a:solidFill>
              </a:rPr>
              <a:t>ححيب</a:t>
            </a:r>
            <a:r>
              <a:rPr lang="ar-MA" dirty="0" smtClean="0"/>
              <a:t>..حيث أوتي بياء التصغير ثالثة وكان موقعها قبل الألف فقلبت الألف ياء وأدغمت </a:t>
            </a:r>
            <a:r>
              <a:rPr lang="ar-MA" dirty="0" err="1" smtClean="0"/>
              <a:t>الياءء</a:t>
            </a:r>
            <a:r>
              <a:rPr lang="ar-MA" dirty="0" smtClean="0"/>
              <a:t> في الياء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قلب الواو ياء</a:t>
            </a:r>
          </a:p>
          <a:p>
            <a:pPr algn="r" rtl="1">
              <a:buNone/>
            </a:pPr>
            <a:r>
              <a:rPr lang="ar-MA" dirty="0" smtClean="0"/>
              <a:t>تقلب الواو ياء في مواضع متعددة منها ما يلي: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وقعت الواو ساكنة بعد كسرة نحو:</a:t>
            </a:r>
            <a:r>
              <a:rPr lang="ar-MA" b="1" dirty="0" smtClean="0">
                <a:solidFill>
                  <a:srgbClr val="00B050"/>
                </a:solidFill>
              </a:rPr>
              <a:t>ميعاد- ميزان- ميثاق</a:t>
            </a:r>
            <a:r>
              <a:rPr lang="ar-MA" dirty="0" smtClean="0"/>
              <a:t>..</a:t>
            </a:r>
            <a:r>
              <a:rPr lang="ar-MA" dirty="0" err="1" smtClean="0"/>
              <a:t>والاصل</a:t>
            </a:r>
            <a:r>
              <a:rPr lang="ar-MA" dirty="0" smtClean="0"/>
              <a:t>:</a:t>
            </a:r>
            <a:r>
              <a:rPr lang="ar-MA" b="1" dirty="0" err="1" smtClean="0">
                <a:solidFill>
                  <a:srgbClr val="00B050"/>
                </a:solidFill>
              </a:rPr>
              <a:t>موعاد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موزان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موثاق</a:t>
            </a:r>
            <a:r>
              <a:rPr lang="ar-MA" b="1" dirty="0" smtClean="0">
                <a:solidFill>
                  <a:srgbClr val="00B050"/>
                </a:solidFill>
              </a:rPr>
              <a:t>.. </a:t>
            </a:r>
            <a:r>
              <a:rPr lang="ar-MA" dirty="0" smtClean="0"/>
              <a:t>لأنها من:</a:t>
            </a:r>
            <a:r>
              <a:rPr lang="ar-MA" b="1" dirty="0" smtClean="0">
                <a:solidFill>
                  <a:srgbClr val="00B050"/>
                </a:solidFill>
              </a:rPr>
              <a:t>وعد – وزن – وثق</a:t>
            </a:r>
            <a:r>
              <a:rPr lang="ar-MA" dirty="0" smtClean="0"/>
              <a:t>...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وقعت الواو بعد كسرة نحو:</a:t>
            </a:r>
            <a:r>
              <a:rPr lang="ar-MA" b="1" dirty="0" smtClean="0">
                <a:solidFill>
                  <a:srgbClr val="00B050"/>
                </a:solidFill>
              </a:rPr>
              <a:t>رضي- قوي- الغازي- </a:t>
            </a:r>
            <a:r>
              <a:rPr lang="ar-MA" dirty="0" smtClean="0"/>
              <a:t>الداعي..و </a:t>
            </a:r>
            <a:r>
              <a:rPr lang="ar-MA" b="1" dirty="0" err="1" smtClean="0">
                <a:solidFill>
                  <a:srgbClr val="00B050"/>
                </a:solidFill>
              </a:rPr>
              <a:t>الاصل</a:t>
            </a:r>
            <a:r>
              <a:rPr lang="ar-MA" b="1" dirty="0" smtClean="0">
                <a:solidFill>
                  <a:srgbClr val="00B050"/>
                </a:solidFill>
              </a:rPr>
              <a:t>:</a:t>
            </a:r>
            <a:r>
              <a:rPr lang="ar-MA" b="1" dirty="0" err="1" smtClean="0">
                <a:solidFill>
                  <a:srgbClr val="00B050"/>
                </a:solidFill>
              </a:rPr>
              <a:t>رضو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قوو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الغازو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الداعو</a:t>
            </a:r>
            <a:r>
              <a:rPr lang="ar-MA" dirty="0" smtClean="0"/>
              <a:t>..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وقعت الواو حشوا بين كسرة </a:t>
            </a:r>
            <a:r>
              <a:rPr lang="ar-MA" dirty="0" err="1" smtClean="0"/>
              <a:t>و</a:t>
            </a:r>
            <a:r>
              <a:rPr lang="ar-MA" dirty="0" smtClean="0"/>
              <a:t> ألف في المصدر الأجوف الذي أعلت عين فعله نحو:</a:t>
            </a:r>
            <a:r>
              <a:rPr lang="ar-MA" b="1" dirty="0" smtClean="0">
                <a:solidFill>
                  <a:srgbClr val="00B050"/>
                </a:solidFill>
              </a:rPr>
              <a:t>قيام – صيام- انقياد</a:t>
            </a:r>
            <a:r>
              <a:rPr lang="ar-MA" dirty="0" smtClean="0"/>
              <a:t>..</a:t>
            </a:r>
            <a:r>
              <a:rPr lang="ar-MA" dirty="0" err="1" smtClean="0"/>
              <a:t>و</a:t>
            </a:r>
            <a:r>
              <a:rPr lang="ar-MA" dirty="0" smtClean="0"/>
              <a:t> الأصل:</a:t>
            </a:r>
            <a:r>
              <a:rPr lang="ar-MA" b="1" dirty="0" smtClean="0">
                <a:solidFill>
                  <a:srgbClr val="00B050"/>
                </a:solidFill>
              </a:rPr>
              <a:t>قوام</a:t>
            </a:r>
            <a:r>
              <a:rPr lang="ar-MA" dirty="0" smtClean="0"/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صوام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انقواد</a:t>
            </a:r>
            <a:r>
              <a:rPr lang="ar-MA" dirty="0" smtClean="0"/>
              <a:t>..وفعلها:قام- صام- انقاد...</a:t>
            </a:r>
          </a:p>
          <a:p>
            <a:pPr algn="r" rtl="1">
              <a:buNone/>
            </a:pPr>
            <a:r>
              <a:rPr lang="ar-MA" dirty="0" smtClean="0"/>
              <a:t>والأصل:قوم- صوم- </a:t>
            </a:r>
            <a:r>
              <a:rPr lang="ar-MA" dirty="0" err="1" smtClean="0"/>
              <a:t>انقود</a:t>
            </a:r>
            <a:r>
              <a:rPr lang="ar-MA" dirty="0" smtClean="0"/>
              <a:t>..حيث وقعت الواو في المصدر قبلها كسرة وبعدها ألف فقلبت ياء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وقعت الواو عينا لجمع صحيح اللام وقبلها كسرة نحو دار </a:t>
            </a:r>
            <a:r>
              <a:rPr lang="ar-MA" b="1" dirty="0" smtClean="0">
                <a:solidFill>
                  <a:srgbClr val="00B050"/>
                </a:solidFill>
              </a:rPr>
              <a:t>ديار</a:t>
            </a:r>
            <a:r>
              <a:rPr lang="ar-MA" dirty="0" smtClean="0"/>
              <a:t> </a:t>
            </a:r>
            <a:r>
              <a:rPr lang="ar-MA" dirty="0" err="1" smtClean="0"/>
              <a:t>والاصل</a:t>
            </a:r>
            <a:r>
              <a:rPr lang="ar-MA" dirty="0" smtClean="0"/>
              <a:t>:</a:t>
            </a:r>
            <a:r>
              <a:rPr lang="ar-MA" b="1" dirty="0" smtClean="0">
                <a:solidFill>
                  <a:srgbClr val="00B050"/>
                </a:solidFill>
              </a:rPr>
              <a:t>دوار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اجتمعت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الواو والياء </a:t>
            </a:r>
            <a:r>
              <a:rPr lang="ar-MA" dirty="0" smtClean="0"/>
              <a:t>في كلمة وكان السابق منهما ساكنا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1033</Words>
  <Application>Microsoft Office PowerPoint</Application>
  <PresentationFormat>On-screen Show (4:3)</PresentationFormat>
  <Paragraphs>86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abdou</dc:creator>
  <cp:lastModifiedBy>Yassine Moutie</cp:lastModifiedBy>
  <cp:revision>8</cp:revision>
  <dcterms:created xsi:type="dcterms:W3CDTF">2019-04-01T00:45:08Z</dcterms:created>
  <dcterms:modified xsi:type="dcterms:W3CDTF">2020-03-25T19:33:21Z</dcterms:modified>
</cp:coreProperties>
</file>